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311" r:id="rId5"/>
    <p:sldId id="313" r:id="rId6"/>
    <p:sldId id="368" r:id="rId7"/>
    <p:sldId id="417" r:id="rId8"/>
    <p:sldId id="430" r:id="rId9"/>
    <p:sldId id="416" r:id="rId10"/>
    <p:sldId id="408" r:id="rId11"/>
    <p:sldId id="409" r:id="rId12"/>
    <p:sldId id="434" r:id="rId13"/>
    <p:sldId id="433" r:id="rId14"/>
    <p:sldId id="436" r:id="rId15"/>
    <p:sldId id="418" r:id="rId16"/>
    <p:sldId id="423" r:id="rId17"/>
    <p:sldId id="435" r:id="rId18"/>
    <p:sldId id="424" r:id="rId19"/>
    <p:sldId id="410" r:id="rId20"/>
    <p:sldId id="437" r:id="rId21"/>
    <p:sldId id="315" r:id="rId22"/>
    <p:sldId id="426" r:id="rId23"/>
    <p:sldId id="425" r:id="rId24"/>
    <p:sldId id="438" r:id="rId25"/>
    <p:sldId id="413" r:id="rId26"/>
    <p:sldId id="429" r:id="rId27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or Porter" initials="CP" lastIdx="0" clrIdx="0">
    <p:extLst>
      <p:ext uri="{19B8F6BF-5375-455C-9EA6-DF929625EA0E}">
        <p15:presenceInfo xmlns:p15="http://schemas.microsoft.com/office/powerpoint/2012/main" userId="S-1-5-21-1229272821-1417001333-839522115-33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D"/>
    <a:srgbClr val="FFFF00"/>
    <a:srgbClr val="FF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1708D9-D2D1-BFEF-DFC7-4C7E7D8D725C}" v="32" dt="2021-03-30T14:32:54.464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8" autoAdjust="0"/>
    <p:restoredTop sz="93646" autoAdjust="0"/>
  </p:normalViewPr>
  <p:slideViewPr>
    <p:cSldViewPr>
      <p:cViewPr varScale="1">
        <p:scale>
          <a:sx n="75" d="100"/>
          <a:sy n="75" d="100"/>
        </p:scale>
        <p:origin x="13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47336-ECD2-4800-8C60-599CA74BCF82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BAB20-EE4D-49CC-87BD-C4FFDB7CD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597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CCDD7-4CB8-46BF-A2C1-9666C0D79C60}" type="datetimeFigureOut">
              <a:rPr lang="en-US" smtClean="0"/>
              <a:pPr/>
              <a:t>6/9/2021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B34ED-8A65-4E7C-A424-6A418746484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Outline slide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Outline slide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bg1"/>
                </a:solidFill>
              </a:rPr>
              <a:t>You need enough money to buy fuel for your fishing boat, fishing gear and to make repairs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16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bg1"/>
                </a:solidFill>
              </a:rPr>
              <a:t>You need enough money to buy fuel for your fishing boat, fishing gear and to make repairs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2449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Outline slide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4840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Activity – ID circus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1B3C9-B9EC-4B38-B384-A23979CD7BC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34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C228-6727-4F13-A593-CB4133EF28C1}" type="datetimeFigureOut">
              <a:rPr lang="en-US" smtClean="0"/>
              <a:pPr/>
              <a:t>6/9/2021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FEC8-4071-4D2B-BEE8-8FF35A887B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C228-6727-4F13-A593-CB4133EF28C1}" type="datetimeFigureOut">
              <a:rPr lang="en-US" smtClean="0"/>
              <a:pPr/>
              <a:t>6/9/2021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FEC8-4071-4D2B-BEE8-8FF35A887B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C228-6727-4F13-A593-CB4133EF28C1}" type="datetimeFigureOut">
              <a:rPr lang="en-US" smtClean="0"/>
              <a:pPr/>
              <a:t>6/9/2021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FEC8-4071-4D2B-BEE8-8FF35A887B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C228-6727-4F13-A593-CB4133EF28C1}" type="datetimeFigureOut">
              <a:rPr lang="en-US" smtClean="0"/>
              <a:pPr/>
              <a:t>6/9/2021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FEC8-4071-4D2B-BEE8-8FF35A887B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C228-6727-4F13-A593-CB4133EF28C1}" type="datetimeFigureOut">
              <a:rPr lang="en-US" smtClean="0"/>
              <a:pPr/>
              <a:t>6/9/2021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FEC8-4071-4D2B-BEE8-8FF35A887B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C228-6727-4F13-A593-CB4133EF28C1}" type="datetimeFigureOut">
              <a:rPr lang="en-US" smtClean="0"/>
              <a:pPr/>
              <a:t>6/9/2021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FEC8-4071-4D2B-BEE8-8FF35A887B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C228-6727-4F13-A593-CB4133EF28C1}" type="datetimeFigureOut">
              <a:rPr lang="en-US" smtClean="0"/>
              <a:pPr/>
              <a:t>6/9/2021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FEC8-4071-4D2B-BEE8-8FF35A887B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C228-6727-4F13-A593-CB4133EF28C1}" type="datetimeFigureOut">
              <a:rPr lang="en-US" smtClean="0"/>
              <a:pPr/>
              <a:t>6/9/2021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FEC8-4071-4D2B-BEE8-8FF35A887B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C228-6727-4F13-A593-CB4133EF28C1}" type="datetimeFigureOut">
              <a:rPr lang="en-US" smtClean="0"/>
              <a:pPr/>
              <a:t>6/9/2021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FEC8-4071-4D2B-BEE8-8FF35A887B6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Shape 153"/>
          <p:cNvSpPr/>
          <p:nvPr userDrawn="1"/>
        </p:nvSpPr>
        <p:spPr>
          <a:xfrm>
            <a:off x="6228184" y="332656"/>
            <a:ext cx="2611120" cy="9823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GB"/>
          </a:p>
        </p:txBody>
      </p:sp>
      <p:pic>
        <p:nvPicPr>
          <p:cNvPr id="6" name="Picture 5" descr="C:\Users\Rebecca\Downloads\Asset 1%403x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387" y="391075"/>
            <a:ext cx="828675" cy="8655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Shape 154"/>
          <p:cNvPicPr/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3744" y="400009"/>
            <a:ext cx="871220" cy="87058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C228-6727-4F13-A593-CB4133EF28C1}" type="datetimeFigureOut">
              <a:rPr lang="en-US" smtClean="0"/>
              <a:pPr/>
              <a:t>6/9/2021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FEC8-4071-4D2B-BEE8-8FF35A887B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C228-6727-4F13-A593-CB4133EF28C1}" type="datetimeFigureOut">
              <a:rPr lang="en-US" smtClean="0"/>
              <a:pPr/>
              <a:t>6/9/2021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FEC8-4071-4D2B-BEE8-8FF35A887B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FC228-6727-4F13-A593-CB4133EF28C1}" type="datetimeFigureOut">
              <a:rPr lang="en-US" smtClean="0"/>
              <a:pPr/>
              <a:t>6/9/2021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6FEC8-4071-4D2B-BEE8-8FF35A887B6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4.wdp"/><Relationship Id="rId7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508" y="2420888"/>
            <a:ext cx="885698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ITC Symbol Std Black" panose="020E0903030506020404"/>
              </a:rPr>
              <a:t>LET’S GO FISHING!</a:t>
            </a:r>
          </a:p>
          <a:p>
            <a:pPr algn="ctr"/>
            <a:r>
              <a:rPr lang="en-US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ITC Symbol Std Black" panose="020E0903030506020404"/>
              </a:rPr>
              <a:t>Role Play Game</a:t>
            </a:r>
            <a:endParaRPr lang="en-GB" sz="4800" b="1" dirty="0">
              <a:solidFill>
                <a:schemeClr val="tx2">
                  <a:lumMod val="20000"/>
                  <a:lumOff val="80000"/>
                </a:schemeClr>
              </a:solidFill>
              <a:latin typeface="ITC Symbol Std Black" panose="020E09030305060204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107" y="620688"/>
            <a:ext cx="3405785" cy="1008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293096"/>
            <a:ext cx="2477017" cy="2231587"/>
          </a:xfrm>
          <a:prstGeom prst="rect">
            <a:avLst/>
          </a:prstGeom>
        </p:spPr>
      </p:pic>
      <p:pic>
        <p:nvPicPr>
          <p:cNvPr id="7" name="Picture 6" descr="C:\Users\ConorP\AppData\Local\Microsoft\Windows\INetCache\Content.Word\Shark_Skate Adult Species for Egg Case ID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948" r="874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905499"/>
            <a:ext cx="1131337" cy="68440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8" name="Picture 7" descr="C:\Users\ConorP\AppData\Local\Microsoft\Windows\INetCache\Content.Word\Shark_Skate Adult Species for Egg Case ID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948" r="874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8085">
            <a:off x="2310212" y="5045642"/>
            <a:ext cx="1117789" cy="67620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9" name="Picture 8" descr="C:\Users\ConorP\AppData\Local\Microsoft\Windows\INetCache\Content.Word\Shark_Skate Adult Species for Egg Case ID.PN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948" r="874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0764">
            <a:off x="807631" y="5594448"/>
            <a:ext cx="1057273" cy="6395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0" name="Picture 2" descr="CartoonShar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03836">
            <a:off x="954539" y="3842239"/>
            <a:ext cx="1059243" cy="210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35596" y="1628800"/>
            <a:ext cx="7272808" cy="4825498"/>
            <a:chOff x="878541" y="3068960"/>
            <a:chExt cx="6373906" cy="3457346"/>
          </a:xfrm>
        </p:grpSpPr>
        <p:sp>
          <p:nvSpPr>
            <p:cNvPr id="6" name="Rectangle 5"/>
            <p:cNvSpPr/>
            <p:nvPr/>
          </p:nvSpPr>
          <p:spPr>
            <a:xfrm>
              <a:off x="899592" y="3068960"/>
              <a:ext cx="6336704" cy="34563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878541" y="5710518"/>
              <a:ext cx="6373906" cy="815788"/>
            </a:xfrm>
            <a:custGeom>
              <a:avLst/>
              <a:gdLst>
                <a:gd name="connsiteX0" fmla="*/ 17930 w 6373906"/>
                <a:gd name="connsiteY0" fmla="*/ 0 h 815788"/>
                <a:gd name="connsiteX1" fmla="*/ 0 w 6373906"/>
                <a:gd name="connsiteY1" fmla="*/ 815788 h 815788"/>
                <a:gd name="connsiteX2" fmla="*/ 6364941 w 6373906"/>
                <a:gd name="connsiteY2" fmla="*/ 815788 h 815788"/>
                <a:gd name="connsiteX3" fmla="*/ 6373906 w 6373906"/>
                <a:gd name="connsiteY3" fmla="*/ 143435 h 815788"/>
                <a:gd name="connsiteX4" fmla="*/ 5800165 w 6373906"/>
                <a:gd name="connsiteY4" fmla="*/ 286870 h 815788"/>
                <a:gd name="connsiteX5" fmla="*/ 5172635 w 6373906"/>
                <a:gd name="connsiteY5" fmla="*/ 161364 h 815788"/>
                <a:gd name="connsiteX6" fmla="*/ 4706471 w 6373906"/>
                <a:gd name="connsiteY6" fmla="*/ 188258 h 815788"/>
                <a:gd name="connsiteX7" fmla="*/ 4329953 w 6373906"/>
                <a:gd name="connsiteY7" fmla="*/ 80682 h 815788"/>
                <a:gd name="connsiteX8" fmla="*/ 4294094 w 6373906"/>
                <a:gd name="connsiteY8" fmla="*/ 251011 h 815788"/>
                <a:gd name="connsiteX9" fmla="*/ 3998259 w 6373906"/>
                <a:gd name="connsiteY9" fmla="*/ 197223 h 815788"/>
                <a:gd name="connsiteX10" fmla="*/ 3200400 w 6373906"/>
                <a:gd name="connsiteY10" fmla="*/ 215153 h 815788"/>
                <a:gd name="connsiteX11" fmla="*/ 2510118 w 6373906"/>
                <a:gd name="connsiteY11" fmla="*/ 116541 h 815788"/>
                <a:gd name="connsiteX12" fmla="*/ 2232212 w 6373906"/>
                <a:gd name="connsiteY12" fmla="*/ 286870 h 815788"/>
                <a:gd name="connsiteX13" fmla="*/ 2026024 w 6373906"/>
                <a:gd name="connsiteY13" fmla="*/ 98611 h 815788"/>
                <a:gd name="connsiteX14" fmla="*/ 1488141 w 6373906"/>
                <a:gd name="connsiteY14" fmla="*/ 233082 h 815788"/>
                <a:gd name="connsiteX15" fmla="*/ 986118 w 6373906"/>
                <a:gd name="connsiteY15" fmla="*/ 179294 h 815788"/>
                <a:gd name="connsiteX16" fmla="*/ 564777 w 6373906"/>
                <a:gd name="connsiteY16" fmla="*/ 143435 h 815788"/>
                <a:gd name="connsiteX17" fmla="*/ 17930 w 6373906"/>
                <a:gd name="connsiteY17" fmla="*/ 0 h 81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73906" h="815788">
                  <a:moveTo>
                    <a:pt x="17930" y="0"/>
                  </a:moveTo>
                  <a:lnTo>
                    <a:pt x="0" y="815788"/>
                  </a:lnTo>
                  <a:lnTo>
                    <a:pt x="6364941" y="815788"/>
                  </a:lnTo>
                  <a:lnTo>
                    <a:pt x="6373906" y="143435"/>
                  </a:lnTo>
                  <a:lnTo>
                    <a:pt x="5800165" y="286870"/>
                  </a:lnTo>
                  <a:lnTo>
                    <a:pt x="5172635" y="161364"/>
                  </a:lnTo>
                  <a:lnTo>
                    <a:pt x="4706471" y="188258"/>
                  </a:lnTo>
                  <a:lnTo>
                    <a:pt x="4329953" y="80682"/>
                  </a:lnTo>
                  <a:lnTo>
                    <a:pt x="4294094" y="251011"/>
                  </a:lnTo>
                  <a:lnTo>
                    <a:pt x="3998259" y="197223"/>
                  </a:lnTo>
                  <a:lnTo>
                    <a:pt x="3200400" y="215153"/>
                  </a:lnTo>
                  <a:lnTo>
                    <a:pt x="2510118" y="116541"/>
                  </a:lnTo>
                  <a:lnTo>
                    <a:pt x="2232212" y="286870"/>
                  </a:lnTo>
                  <a:lnTo>
                    <a:pt x="2026024" y="98611"/>
                  </a:lnTo>
                  <a:lnTo>
                    <a:pt x="1488141" y="233082"/>
                  </a:lnTo>
                  <a:lnTo>
                    <a:pt x="986118" y="179294"/>
                  </a:lnTo>
                  <a:lnTo>
                    <a:pt x="564777" y="143435"/>
                  </a:lnTo>
                  <a:lnTo>
                    <a:pt x="17930" y="0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Explosion 2 12"/>
          <p:cNvSpPr/>
          <p:nvPr/>
        </p:nvSpPr>
        <p:spPr>
          <a:xfrm>
            <a:off x="-252536" y="-171400"/>
            <a:ext cx="5616624" cy="331236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ITC Symbol Std Black" panose="020E0903030506020404" pitchFamily="34" charset="0"/>
              </a:rPr>
              <a:t>Overfishing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08989" y="2996952"/>
            <a:ext cx="66825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Univers 45 Light" pitchFamily="50" charset="0"/>
              </a:rPr>
              <a:t>Overfishing is catching too many fish at once, so the breeding population becomes to small to recover.</a:t>
            </a:r>
          </a:p>
          <a:p>
            <a:r>
              <a:rPr lang="en-GB" sz="2800" dirty="0">
                <a:solidFill>
                  <a:srgbClr val="FF0000"/>
                </a:solidFill>
                <a:latin typeface="Univers 45 Light" pitchFamily="50" charset="0"/>
              </a:rPr>
              <a:t>Is a serious threat to our oceans, taking a greatest toll on sea life, </a:t>
            </a:r>
            <a:r>
              <a:rPr lang="en-GB" sz="2800" b="1" dirty="0">
                <a:solidFill>
                  <a:srgbClr val="FF0000"/>
                </a:solidFill>
                <a:latin typeface="Univers 45 Light" pitchFamily="50" charset="0"/>
              </a:rPr>
              <a:t>and people</a:t>
            </a:r>
            <a:r>
              <a:rPr lang="en-GB" sz="2800" dirty="0">
                <a:solidFill>
                  <a:srgbClr val="FF0000"/>
                </a:solidFill>
                <a:latin typeface="Univers 45 Light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30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-1.48148E-6 L 4.1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2834" y="324966"/>
            <a:ext cx="8259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ITC Symbol Std Black" panose="020E0903030506020404" pitchFamily="34" charset="0"/>
              </a:rPr>
              <a:t>Game Set Up – Round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7582" y="1344568"/>
            <a:ext cx="7424817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</a:rPr>
              <a:t>Set up your map as follows…</a:t>
            </a:r>
          </a:p>
          <a:p>
            <a:pPr marL="457200" indent="-457200">
              <a:buFontTx/>
              <a:buChar char="-"/>
            </a:pPr>
            <a:r>
              <a:rPr lang="en-GB" sz="3000" dirty="0">
                <a:solidFill>
                  <a:schemeClr val="bg1"/>
                </a:solidFill>
              </a:rPr>
              <a:t>Sharks are spread throughout the sea</a:t>
            </a:r>
            <a:endParaRPr lang="en-GB" sz="3000" dirty="0">
              <a:solidFill>
                <a:schemeClr val="bg1"/>
              </a:solidFill>
              <a:cs typeface="Calibri"/>
            </a:endParaRPr>
          </a:p>
          <a:p>
            <a:pPr marL="457200" indent="-457200">
              <a:buFontTx/>
              <a:buChar char="-"/>
            </a:pPr>
            <a:r>
              <a:rPr lang="en-GB" sz="3000" dirty="0">
                <a:solidFill>
                  <a:schemeClr val="bg1"/>
                </a:solidFill>
              </a:rPr>
              <a:t>Skates are together in 1 area </a:t>
            </a:r>
            <a:endParaRPr lang="en-GB" sz="3000" b="1" dirty="0">
              <a:solidFill>
                <a:srgbClr val="FFFF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47664" y="3009822"/>
            <a:ext cx="6373906" cy="3456384"/>
            <a:chOff x="1182854" y="2396436"/>
            <a:chExt cx="6373906" cy="3456384"/>
          </a:xfrm>
        </p:grpSpPr>
        <p:sp>
          <p:nvSpPr>
            <p:cNvPr id="14" name="Rectangle 13"/>
            <p:cNvSpPr/>
            <p:nvPr/>
          </p:nvSpPr>
          <p:spPr>
            <a:xfrm>
              <a:off x="1201455" y="2396436"/>
              <a:ext cx="6336704" cy="34563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182854" y="5018031"/>
              <a:ext cx="6373906" cy="815788"/>
            </a:xfrm>
            <a:custGeom>
              <a:avLst/>
              <a:gdLst>
                <a:gd name="connsiteX0" fmla="*/ 17930 w 6373906"/>
                <a:gd name="connsiteY0" fmla="*/ 0 h 815788"/>
                <a:gd name="connsiteX1" fmla="*/ 0 w 6373906"/>
                <a:gd name="connsiteY1" fmla="*/ 815788 h 815788"/>
                <a:gd name="connsiteX2" fmla="*/ 6364941 w 6373906"/>
                <a:gd name="connsiteY2" fmla="*/ 815788 h 815788"/>
                <a:gd name="connsiteX3" fmla="*/ 6373906 w 6373906"/>
                <a:gd name="connsiteY3" fmla="*/ 143435 h 815788"/>
                <a:gd name="connsiteX4" fmla="*/ 5800165 w 6373906"/>
                <a:gd name="connsiteY4" fmla="*/ 286870 h 815788"/>
                <a:gd name="connsiteX5" fmla="*/ 5172635 w 6373906"/>
                <a:gd name="connsiteY5" fmla="*/ 161364 h 815788"/>
                <a:gd name="connsiteX6" fmla="*/ 4706471 w 6373906"/>
                <a:gd name="connsiteY6" fmla="*/ 188258 h 815788"/>
                <a:gd name="connsiteX7" fmla="*/ 4329953 w 6373906"/>
                <a:gd name="connsiteY7" fmla="*/ 80682 h 815788"/>
                <a:gd name="connsiteX8" fmla="*/ 4294094 w 6373906"/>
                <a:gd name="connsiteY8" fmla="*/ 251011 h 815788"/>
                <a:gd name="connsiteX9" fmla="*/ 3998259 w 6373906"/>
                <a:gd name="connsiteY9" fmla="*/ 197223 h 815788"/>
                <a:gd name="connsiteX10" fmla="*/ 3200400 w 6373906"/>
                <a:gd name="connsiteY10" fmla="*/ 215153 h 815788"/>
                <a:gd name="connsiteX11" fmla="*/ 2510118 w 6373906"/>
                <a:gd name="connsiteY11" fmla="*/ 116541 h 815788"/>
                <a:gd name="connsiteX12" fmla="*/ 2232212 w 6373906"/>
                <a:gd name="connsiteY12" fmla="*/ 286870 h 815788"/>
                <a:gd name="connsiteX13" fmla="*/ 2026024 w 6373906"/>
                <a:gd name="connsiteY13" fmla="*/ 98611 h 815788"/>
                <a:gd name="connsiteX14" fmla="*/ 1488141 w 6373906"/>
                <a:gd name="connsiteY14" fmla="*/ 233082 h 815788"/>
                <a:gd name="connsiteX15" fmla="*/ 986118 w 6373906"/>
                <a:gd name="connsiteY15" fmla="*/ 179294 h 815788"/>
                <a:gd name="connsiteX16" fmla="*/ 564777 w 6373906"/>
                <a:gd name="connsiteY16" fmla="*/ 143435 h 815788"/>
                <a:gd name="connsiteX17" fmla="*/ 17930 w 6373906"/>
                <a:gd name="connsiteY17" fmla="*/ 0 h 81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73906" h="815788">
                  <a:moveTo>
                    <a:pt x="17930" y="0"/>
                  </a:moveTo>
                  <a:lnTo>
                    <a:pt x="0" y="815788"/>
                  </a:lnTo>
                  <a:lnTo>
                    <a:pt x="6364941" y="815788"/>
                  </a:lnTo>
                  <a:lnTo>
                    <a:pt x="6373906" y="143435"/>
                  </a:lnTo>
                  <a:lnTo>
                    <a:pt x="5800165" y="286870"/>
                  </a:lnTo>
                  <a:lnTo>
                    <a:pt x="5172635" y="161364"/>
                  </a:lnTo>
                  <a:lnTo>
                    <a:pt x="4706471" y="188258"/>
                  </a:lnTo>
                  <a:lnTo>
                    <a:pt x="4329953" y="80682"/>
                  </a:lnTo>
                  <a:lnTo>
                    <a:pt x="4294094" y="251011"/>
                  </a:lnTo>
                  <a:lnTo>
                    <a:pt x="3998259" y="197223"/>
                  </a:lnTo>
                  <a:lnTo>
                    <a:pt x="3200400" y="215153"/>
                  </a:lnTo>
                  <a:lnTo>
                    <a:pt x="2510118" y="116541"/>
                  </a:lnTo>
                  <a:lnTo>
                    <a:pt x="2232212" y="286870"/>
                  </a:lnTo>
                  <a:lnTo>
                    <a:pt x="2026024" y="98611"/>
                  </a:lnTo>
                  <a:lnTo>
                    <a:pt x="1488141" y="233082"/>
                  </a:lnTo>
                  <a:lnTo>
                    <a:pt x="986118" y="179294"/>
                  </a:lnTo>
                  <a:lnTo>
                    <a:pt x="564777" y="143435"/>
                  </a:lnTo>
                  <a:lnTo>
                    <a:pt x="17930" y="0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418" y="2595824"/>
              <a:ext cx="1142210" cy="6909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7" name="Picture 16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968" y="4080405"/>
              <a:ext cx="1142210" cy="6909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8" name="Picture 17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247" y="4308053"/>
              <a:ext cx="1142210" cy="6909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9" name="Picture 18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247" y="2548954"/>
              <a:ext cx="1142210" cy="6909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20" name="Picture 19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4056" y="3359462"/>
              <a:ext cx="1142210" cy="6909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21" name="Picture 2" descr="CartoonShar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35205" y="3253453"/>
              <a:ext cx="648073" cy="1287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artoonShar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174940" y="3981391"/>
              <a:ext cx="648073" cy="1287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artoonShar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180051" y="2236599"/>
              <a:ext cx="648073" cy="1287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artoonShar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161076" y="2164719"/>
              <a:ext cx="648073" cy="1287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/>
            <p:cNvPicPr/>
            <p:nvPr/>
          </p:nvPicPr>
          <p:blipFill rotWithShape="1"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" r="4069" b="2425"/>
            <a:stretch/>
          </p:blipFill>
          <p:spPr bwMode="auto">
            <a:xfrm rot="2675896">
              <a:off x="5448681" y="3888460"/>
              <a:ext cx="840954" cy="731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Picture 29"/>
            <p:cNvPicPr/>
            <p:nvPr/>
          </p:nvPicPr>
          <p:blipFill rotWithShape="1"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" r="4069" b="2425"/>
            <a:stretch/>
          </p:blipFill>
          <p:spPr bwMode="auto">
            <a:xfrm rot="2675896">
              <a:off x="5703444" y="4451504"/>
              <a:ext cx="840954" cy="731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Picture 30"/>
            <p:cNvPicPr/>
            <p:nvPr/>
          </p:nvPicPr>
          <p:blipFill rotWithShape="1"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" r="4069" b="2425"/>
            <a:stretch/>
          </p:blipFill>
          <p:spPr bwMode="auto">
            <a:xfrm rot="2675896">
              <a:off x="6066467" y="3931210"/>
              <a:ext cx="840954" cy="731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1"/>
            <p:cNvPicPr/>
            <p:nvPr/>
          </p:nvPicPr>
          <p:blipFill rotWithShape="1"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" r="4069" b="2425"/>
            <a:stretch/>
          </p:blipFill>
          <p:spPr bwMode="auto">
            <a:xfrm rot="2675896">
              <a:off x="6579947" y="4352463"/>
              <a:ext cx="840954" cy="73186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86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76672"/>
            <a:ext cx="55446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solidFill>
                <a:schemeClr val="bg1"/>
              </a:solidFill>
              <a:latin typeface="ITC Symbol Std Black" panose="020E0903030506020404" pitchFamily="34" charset="0"/>
            </a:endParaRPr>
          </a:p>
          <a:p>
            <a:r>
              <a:rPr lang="en-GB" sz="2800" b="1" dirty="0">
                <a:solidFill>
                  <a:srgbClr val="FFFF00"/>
                </a:solidFill>
                <a:latin typeface="ITC Symbol Std Black" panose="020E0903030506020404" pitchFamily="34" charset="0"/>
              </a:rPr>
              <a:t>FISHING LIMITS</a:t>
            </a:r>
            <a:endParaRPr lang="en-GB" sz="2800" dirty="0">
              <a:solidFill>
                <a:schemeClr val="bg1"/>
              </a:solidFill>
              <a:latin typeface="ITC Symbol Std Black" panose="020E0903030506020404" pitchFamily="34" charset="0"/>
            </a:endParaRPr>
          </a:p>
          <a:p>
            <a:endParaRPr lang="en-GB" sz="2800" b="1" dirty="0">
              <a:solidFill>
                <a:srgbClr val="FFFF00"/>
              </a:solidFill>
            </a:endParaRPr>
          </a:p>
          <a:p>
            <a:pPr marL="742950" indent="-742950"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ITC Symbol Std Black" panose="020E0903030506020404"/>
              </a:rPr>
              <a:t>Each fisherperson is allowed 2 fish only</a:t>
            </a:r>
          </a:p>
          <a:p>
            <a:pPr marL="742950" indent="-742950">
              <a:buAutoNum type="arabicPeriod"/>
            </a:pPr>
            <a:endParaRPr lang="en-GB" sz="2800" dirty="0">
              <a:solidFill>
                <a:schemeClr val="bg1"/>
              </a:solidFill>
              <a:latin typeface="ITC Symbol Std Black" panose="020E0903030506020404"/>
            </a:endParaRPr>
          </a:p>
          <a:p>
            <a:pPr marL="742950" indent="-742950"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ITC Symbol Std Black" panose="020E0903030506020404"/>
              </a:rPr>
              <a:t>For every 2 fish, you also catch 1 shark or 1 skate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8640"/>
            <a:ext cx="2277626" cy="323322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48413" y="4588670"/>
            <a:ext cx="8651876" cy="1675812"/>
            <a:chOff x="248413" y="4588670"/>
            <a:chExt cx="8651876" cy="1675812"/>
          </a:xfrm>
        </p:grpSpPr>
        <p:pic>
          <p:nvPicPr>
            <p:cNvPr id="3" name="Picture 2"/>
            <p:cNvPicPr/>
            <p:nvPr/>
          </p:nvPicPr>
          <p:blipFill rotWithShape="1"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" r="4069" b="2425"/>
            <a:stretch/>
          </p:blipFill>
          <p:spPr bwMode="auto">
            <a:xfrm rot="1036439">
              <a:off x="7616274" y="4751651"/>
              <a:ext cx="1284015" cy="12264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6" name="Picture 2" descr="CartoonShar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729589" y="4303074"/>
              <a:ext cx="1082066" cy="2149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455" r="8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13" y="4588670"/>
              <a:ext cx="1142210" cy="6909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7" name="Picture 6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455" r="8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46" y="5476271"/>
              <a:ext cx="1142210" cy="6909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sp>
          <p:nvSpPr>
            <p:cNvPr id="9" name="Rectangle 8"/>
            <p:cNvSpPr/>
            <p:nvPr/>
          </p:nvSpPr>
          <p:spPr>
            <a:xfrm>
              <a:off x="1172185" y="4836875"/>
              <a:ext cx="1054584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5800" dirty="0">
                  <a:solidFill>
                    <a:srgbClr val="FFFF00"/>
                  </a:solidFill>
                  <a:latin typeface="ITC Symbol Std Black" panose="020E0903030506020404" pitchFamily="34" charset="0"/>
                </a:rPr>
                <a:t>=</a:t>
              </a:r>
              <a:endParaRPr lang="en-GB" sz="5800" dirty="0">
                <a:solidFill>
                  <a:srgbClr val="FFFF00"/>
                </a:solidFill>
                <a:latin typeface="ITC Symbol Std Black" panose="020E0903030506020404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86745" y="5005755"/>
              <a:ext cx="105458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000" dirty="0">
                  <a:solidFill>
                    <a:srgbClr val="FFFF00"/>
                  </a:solidFill>
                  <a:latin typeface="ITC Symbol Std Black" panose="020E0903030506020404" pitchFamily="34" charset="0"/>
                </a:rPr>
                <a:t>OR</a:t>
              </a:r>
              <a:endParaRPr lang="en-GB" sz="3000" dirty="0">
                <a:solidFill>
                  <a:srgbClr val="FFFF00"/>
                </a:solidFill>
                <a:latin typeface="ITC Symbol Std Black" panose="020E0903030506020404"/>
              </a:endParaRPr>
            </a:p>
          </p:txBody>
        </p:sp>
        <p:pic>
          <p:nvPicPr>
            <p:cNvPr id="11" name="Picture 10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455" r="8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050" y="5573504"/>
              <a:ext cx="1142210" cy="6909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2" name="Picture 11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455" r="8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050" y="4588670"/>
              <a:ext cx="1142210" cy="6909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sp>
          <p:nvSpPr>
            <p:cNvPr id="14" name="Rectangle 13"/>
            <p:cNvSpPr/>
            <p:nvPr/>
          </p:nvSpPr>
          <p:spPr>
            <a:xfrm>
              <a:off x="6790987" y="4836875"/>
              <a:ext cx="1054584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5800" dirty="0">
                  <a:solidFill>
                    <a:srgbClr val="FFFF00"/>
                  </a:solidFill>
                  <a:latin typeface="ITC Symbol Std Black" panose="020E0903030506020404" pitchFamily="34" charset="0"/>
                </a:rPr>
                <a:t>=</a:t>
              </a:r>
              <a:endParaRPr lang="en-GB" sz="5800" dirty="0">
                <a:solidFill>
                  <a:srgbClr val="FFFF00"/>
                </a:solidFill>
                <a:latin typeface="ITC Symbol Std Black" panose="020E09030305060204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96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63688" y="2780928"/>
            <a:ext cx="6373906" cy="3456384"/>
            <a:chOff x="1182854" y="2396436"/>
            <a:chExt cx="6373906" cy="3456384"/>
          </a:xfrm>
        </p:grpSpPr>
        <p:sp>
          <p:nvSpPr>
            <p:cNvPr id="5" name="Rectangle 4"/>
            <p:cNvSpPr/>
            <p:nvPr/>
          </p:nvSpPr>
          <p:spPr>
            <a:xfrm>
              <a:off x="1201455" y="2396436"/>
              <a:ext cx="6336704" cy="34563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1182854" y="5018031"/>
              <a:ext cx="6373906" cy="815788"/>
            </a:xfrm>
            <a:custGeom>
              <a:avLst/>
              <a:gdLst>
                <a:gd name="connsiteX0" fmla="*/ 17930 w 6373906"/>
                <a:gd name="connsiteY0" fmla="*/ 0 h 815788"/>
                <a:gd name="connsiteX1" fmla="*/ 0 w 6373906"/>
                <a:gd name="connsiteY1" fmla="*/ 815788 h 815788"/>
                <a:gd name="connsiteX2" fmla="*/ 6364941 w 6373906"/>
                <a:gd name="connsiteY2" fmla="*/ 815788 h 815788"/>
                <a:gd name="connsiteX3" fmla="*/ 6373906 w 6373906"/>
                <a:gd name="connsiteY3" fmla="*/ 143435 h 815788"/>
                <a:gd name="connsiteX4" fmla="*/ 5800165 w 6373906"/>
                <a:gd name="connsiteY4" fmla="*/ 286870 h 815788"/>
                <a:gd name="connsiteX5" fmla="*/ 5172635 w 6373906"/>
                <a:gd name="connsiteY5" fmla="*/ 161364 h 815788"/>
                <a:gd name="connsiteX6" fmla="*/ 4706471 w 6373906"/>
                <a:gd name="connsiteY6" fmla="*/ 188258 h 815788"/>
                <a:gd name="connsiteX7" fmla="*/ 4329953 w 6373906"/>
                <a:gd name="connsiteY7" fmla="*/ 80682 h 815788"/>
                <a:gd name="connsiteX8" fmla="*/ 4294094 w 6373906"/>
                <a:gd name="connsiteY8" fmla="*/ 251011 h 815788"/>
                <a:gd name="connsiteX9" fmla="*/ 3998259 w 6373906"/>
                <a:gd name="connsiteY9" fmla="*/ 197223 h 815788"/>
                <a:gd name="connsiteX10" fmla="*/ 3200400 w 6373906"/>
                <a:gd name="connsiteY10" fmla="*/ 215153 h 815788"/>
                <a:gd name="connsiteX11" fmla="*/ 2510118 w 6373906"/>
                <a:gd name="connsiteY11" fmla="*/ 116541 h 815788"/>
                <a:gd name="connsiteX12" fmla="*/ 2232212 w 6373906"/>
                <a:gd name="connsiteY12" fmla="*/ 286870 h 815788"/>
                <a:gd name="connsiteX13" fmla="*/ 2026024 w 6373906"/>
                <a:gd name="connsiteY13" fmla="*/ 98611 h 815788"/>
                <a:gd name="connsiteX14" fmla="*/ 1488141 w 6373906"/>
                <a:gd name="connsiteY14" fmla="*/ 233082 h 815788"/>
                <a:gd name="connsiteX15" fmla="*/ 986118 w 6373906"/>
                <a:gd name="connsiteY15" fmla="*/ 179294 h 815788"/>
                <a:gd name="connsiteX16" fmla="*/ 564777 w 6373906"/>
                <a:gd name="connsiteY16" fmla="*/ 143435 h 815788"/>
                <a:gd name="connsiteX17" fmla="*/ 17930 w 6373906"/>
                <a:gd name="connsiteY17" fmla="*/ 0 h 81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73906" h="815788">
                  <a:moveTo>
                    <a:pt x="17930" y="0"/>
                  </a:moveTo>
                  <a:lnTo>
                    <a:pt x="0" y="815788"/>
                  </a:lnTo>
                  <a:lnTo>
                    <a:pt x="6364941" y="815788"/>
                  </a:lnTo>
                  <a:lnTo>
                    <a:pt x="6373906" y="143435"/>
                  </a:lnTo>
                  <a:lnTo>
                    <a:pt x="5800165" y="286870"/>
                  </a:lnTo>
                  <a:lnTo>
                    <a:pt x="5172635" y="161364"/>
                  </a:lnTo>
                  <a:lnTo>
                    <a:pt x="4706471" y="188258"/>
                  </a:lnTo>
                  <a:lnTo>
                    <a:pt x="4329953" y="80682"/>
                  </a:lnTo>
                  <a:lnTo>
                    <a:pt x="4294094" y="251011"/>
                  </a:lnTo>
                  <a:lnTo>
                    <a:pt x="3998259" y="197223"/>
                  </a:lnTo>
                  <a:lnTo>
                    <a:pt x="3200400" y="215153"/>
                  </a:lnTo>
                  <a:lnTo>
                    <a:pt x="2510118" y="116541"/>
                  </a:lnTo>
                  <a:lnTo>
                    <a:pt x="2232212" y="286870"/>
                  </a:lnTo>
                  <a:lnTo>
                    <a:pt x="2026024" y="98611"/>
                  </a:lnTo>
                  <a:lnTo>
                    <a:pt x="1488141" y="233082"/>
                  </a:lnTo>
                  <a:lnTo>
                    <a:pt x="986118" y="179294"/>
                  </a:lnTo>
                  <a:lnTo>
                    <a:pt x="564777" y="143435"/>
                  </a:lnTo>
                  <a:lnTo>
                    <a:pt x="17930" y="0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418" y="2595824"/>
              <a:ext cx="1142210" cy="6909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8" name="Picture 7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968" y="4080405"/>
              <a:ext cx="1142210" cy="6909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9" name="Picture 8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247" y="4308053"/>
              <a:ext cx="1142210" cy="6909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0" name="Picture 9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247" y="2548954"/>
              <a:ext cx="1142210" cy="6909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1" name="Picture 10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4056" y="3359462"/>
              <a:ext cx="1142210" cy="6909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2" name="Picture 2" descr="CartoonSh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35205" y="3253453"/>
              <a:ext cx="648073" cy="1287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artoonSh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174940" y="3981391"/>
              <a:ext cx="648073" cy="1287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artoonSh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180051" y="2236599"/>
              <a:ext cx="648073" cy="1287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artoonSh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161076" y="2164719"/>
              <a:ext cx="648073" cy="1287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/>
            <p:cNvPicPr/>
            <p:nvPr/>
          </p:nvPicPr>
          <p:blipFill rotWithShape="1"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" r="4069" b="2425"/>
            <a:stretch/>
          </p:blipFill>
          <p:spPr bwMode="auto">
            <a:xfrm rot="2675896">
              <a:off x="5448681" y="3888460"/>
              <a:ext cx="840954" cy="731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/>
            <p:cNvPicPr/>
            <p:nvPr/>
          </p:nvPicPr>
          <p:blipFill rotWithShape="1"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" r="4069" b="2425"/>
            <a:stretch/>
          </p:blipFill>
          <p:spPr bwMode="auto">
            <a:xfrm rot="2675896">
              <a:off x="5703444" y="4451504"/>
              <a:ext cx="840954" cy="731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/>
            <p:cNvPicPr/>
            <p:nvPr/>
          </p:nvPicPr>
          <p:blipFill rotWithShape="1"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" r="4069" b="2425"/>
            <a:stretch/>
          </p:blipFill>
          <p:spPr bwMode="auto">
            <a:xfrm rot="2675896">
              <a:off x="6066467" y="3931210"/>
              <a:ext cx="840954" cy="731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/>
            <p:cNvPicPr/>
            <p:nvPr/>
          </p:nvPicPr>
          <p:blipFill rotWithShape="1"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" r="4069" b="2425"/>
            <a:stretch/>
          </p:blipFill>
          <p:spPr bwMode="auto">
            <a:xfrm rot="2675896">
              <a:off x="6579947" y="4352463"/>
              <a:ext cx="840954" cy="7318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Explosion 2 19"/>
          <p:cNvSpPr/>
          <p:nvPr/>
        </p:nvSpPr>
        <p:spPr>
          <a:xfrm>
            <a:off x="-255990" y="-125713"/>
            <a:ext cx="4466676" cy="3549333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0070C0"/>
                </a:solidFill>
                <a:latin typeface="ITC Symbol Std Black" panose="020E0903030506020404" pitchFamily="34" charset="0"/>
              </a:rPr>
              <a:t>CATCH YOUR FISH!!!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83848" y="1597226"/>
            <a:ext cx="2954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ITC Symbol Std Black" panose="020E0903030506020404" pitchFamily="34" charset="0"/>
              </a:rPr>
              <a:t>Round 2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348" y="128258"/>
            <a:ext cx="1232127" cy="17490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07" y="1455135"/>
            <a:ext cx="1641371" cy="147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2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-1.48148E-6 L 4.1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0396" y="2701193"/>
            <a:ext cx="643882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  <a:latin typeface="ITC Symbol Std Black" panose="020E0903030506020404" pitchFamily="34" charset="0"/>
              </a:rPr>
              <a:t>Q. How much money did you make?</a:t>
            </a:r>
          </a:p>
          <a:p>
            <a:endParaRPr lang="en-GB" sz="2200" dirty="0">
              <a:solidFill>
                <a:schemeClr val="bg1"/>
              </a:solidFill>
              <a:latin typeface="ITC Symbol Std Black" panose="020E0903030506020404" pitchFamily="34" charset="0"/>
            </a:endParaRPr>
          </a:p>
          <a:p>
            <a:r>
              <a:rPr lang="en-GB" sz="2200" dirty="0">
                <a:solidFill>
                  <a:schemeClr val="bg1"/>
                </a:solidFill>
                <a:latin typeface="ITC Symbol Std Black" panose="020E0903030506020404" pitchFamily="34" charset="0"/>
              </a:rPr>
              <a:t>Q. Did the fishing limits stop you from overfishing?</a:t>
            </a:r>
          </a:p>
          <a:p>
            <a:endParaRPr lang="en-GB" sz="2200" dirty="0">
              <a:solidFill>
                <a:schemeClr val="bg1"/>
              </a:solidFill>
              <a:latin typeface="ITC Symbol Std Black" panose="020E0903030506020404" pitchFamily="34" charset="0"/>
            </a:endParaRPr>
          </a:p>
          <a:p>
            <a:r>
              <a:rPr lang="en-GB" sz="2200" dirty="0">
                <a:solidFill>
                  <a:schemeClr val="bg1"/>
                </a:solidFill>
                <a:latin typeface="ITC Symbol Std Black" panose="020E0903030506020404" pitchFamily="34" charset="0"/>
              </a:rPr>
              <a:t>Q. As a fisherperson are you happy about this?</a:t>
            </a:r>
          </a:p>
          <a:p>
            <a:endParaRPr lang="en-GB" sz="2200" dirty="0">
              <a:solidFill>
                <a:schemeClr val="bg1"/>
              </a:solidFill>
              <a:latin typeface="ITC Symbol Std Black" panose="020E0903030506020404" pitchFamily="34" charset="0"/>
            </a:endParaRPr>
          </a:p>
          <a:p>
            <a:r>
              <a:rPr lang="en-GB" sz="2200" dirty="0">
                <a:solidFill>
                  <a:schemeClr val="bg1"/>
                </a:solidFill>
                <a:latin typeface="ITC Symbol Std Black" panose="020E0903030506020404" pitchFamily="34" charset="0"/>
              </a:rPr>
              <a:t>Q. What happened to the sharks &amp; skates?</a:t>
            </a:r>
          </a:p>
          <a:p>
            <a:endParaRPr lang="en-GB" sz="2200" b="1" dirty="0">
              <a:solidFill>
                <a:schemeClr val="bg1"/>
              </a:solidFill>
              <a:latin typeface="ITC Symbol Std Black" panose="020E09030305060204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3532" y="1056501"/>
            <a:ext cx="3144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ITC Symbol Std Black" panose="020E0903030506020404" pitchFamily="34" charset="0"/>
              </a:rPr>
              <a:t>Round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65532"/>
            <a:ext cx="1840109" cy="1657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05" y="332656"/>
            <a:ext cx="1232127" cy="174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6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935596" y="1628800"/>
            <a:ext cx="7272808" cy="4825498"/>
            <a:chOff x="878541" y="3068960"/>
            <a:chExt cx="6373906" cy="3457346"/>
          </a:xfrm>
        </p:grpSpPr>
        <p:sp>
          <p:nvSpPr>
            <p:cNvPr id="33" name="Rectangle 32"/>
            <p:cNvSpPr/>
            <p:nvPr/>
          </p:nvSpPr>
          <p:spPr>
            <a:xfrm>
              <a:off x="899592" y="3068960"/>
              <a:ext cx="6336704" cy="34563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78541" y="5710518"/>
              <a:ext cx="6373906" cy="815788"/>
            </a:xfrm>
            <a:custGeom>
              <a:avLst/>
              <a:gdLst>
                <a:gd name="connsiteX0" fmla="*/ 17930 w 6373906"/>
                <a:gd name="connsiteY0" fmla="*/ 0 h 815788"/>
                <a:gd name="connsiteX1" fmla="*/ 0 w 6373906"/>
                <a:gd name="connsiteY1" fmla="*/ 815788 h 815788"/>
                <a:gd name="connsiteX2" fmla="*/ 6364941 w 6373906"/>
                <a:gd name="connsiteY2" fmla="*/ 815788 h 815788"/>
                <a:gd name="connsiteX3" fmla="*/ 6373906 w 6373906"/>
                <a:gd name="connsiteY3" fmla="*/ 143435 h 815788"/>
                <a:gd name="connsiteX4" fmla="*/ 5800165 w 6373906"/>
                <a:gd name="connsiteY4" fmla="*/ 286870 h 815788"/>
                <a:gd name="connsiteX5" fmla="*/ 5172635 w 6373906"/>
                <a:gd name="connsiteY5" fmla="*/ 161364 h 815788"/>
                <a:gd name="connsiteX6" fmla="*/ 4706471 w 6373906"/>
                <a:gd name="connsiteY6" fmla="*/ 188258 h 815788"/>
                <a:gd name="connsiteX7" fmla="*/ 4329953 w 6373906"/>
                <a:gd name="connsiteY7" fmla="*/ 80682 h 815788"/>
                <a:gd name="connsiteX8" fmla="*/ 4294094 w 6373906"/>
                <a:gd name="connsiteY8" fmla="*/ 251011 h 815788"/>
                <a:gd name="connsiteX9" fmla="*/ 3998259 w 6373906"/>
                <a:gd name="connsiteY9" fmla="*/ 197223 h 815788"/>
                <a:gd name="connsiteX10" fmla="*/ 3200400 w 6373906"/>
                <a:gd name="connsiteY10" fmla="*/ 215153 h 815788"/>
                <a:gd name="connsiteX11" fmla="*/ 2510118 w 6373906"/>
                <a:gd name="connsiteY11" fmla="*/ 116541 h 815788"/>
                <a:gd name="connsiteX12" fmla="*/ 2232212 w 6373906"/>
                <a:gd name="connsiteY12" fmla="*/ 286870 h 815788"/>
                <a:gd name="connsiteX13" fmla="*/ 2026024 w 6373906"/>
                <a:gd name="connsiteY13" fmla="*/ 98611 h 815788"/>
                <a:gd name="connsiteX14" fmla="*/ 1488141 w 6373906"/>
                <a:gd name="connsiteY14" fmla="*/ 233082 h 815788"/>
                <a:gd name="connsiteX15" fmla="*/ 986118 w 6373906"/>
                <a:gd name="connsiteY15" fmla="*/ 179294 h 815788"/>
                <a:gd name="connsiteX16" fmla="*/ 564777 w 6373906"/>
                <a:gd name="connsiteY16" fmla="*/ 143435 h 815788"/>
                <a:gd name="connsiteX17" fmla="*/ 17930 w 6373906"/>
                <a:gd name="connsiteY17" fmla="*/ 0 h 81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73906" h="815788">
                  <a:moveTo>
                    <a:pt x="17930" y="0"/>
                  </a:moveTo>
                  <a:lnTo>
                    <a:pt x="0" y="815788"/>
                  </a:lnTo>
                  <a:lnTo>
                    <a:pt x="6364941" y="815788"/>
                  </a:lnTo>
                  <a:lnTo>
                    <a:pt x="6373906" y="143435"/>
                  </a:lnTo>
                  <a:lnTo>
                    <a:pt x="5800165" y="286870"/>
                  </a:lnTo>
                  <a:lnTo>
                    <a:pt x="5172635" y="161364"/>
                  </a:lnTo>
                  <a:lnTo>
                    <a:pt x="4706471" y="188258"/>
                  </a:lnTo>
                  <a:lnTo>
                    <a:pt x="4329953" y="80682"/>
                  </a:lnTo>
                  <a:lnTo>
                    <a:pt x="4294094" y="251011"/>
                  </a:lnTo>
                  <a:lnTo>
                    <a:pt x="3998259" y="197223"/>
                  </a:lnTo>
                  <a:lnTo>
                    <a:pt x="3200400" y="215153"/>
                  </a:lnTo>
                  <a:lnTo>
                    <a:pt x="2510118" y="116541"/>
                  </a:lnTo>
                  <a:lnTo>
                    <a:pt x="2232212" y="286870"/>
                  </a:lnTo>
                  <a:lnTo>
                    <a:pt x="2026024" y="98611"/>
                  </a:lnTo>
                  <a:lnTo>
                    <a:pt x="1488141" y="233082"/>
                  </a:lnTo>
                  <a:lnTo>
                    <a:pt x="986118" y="179294"/>
                  </a:lnTo>
                  <a:lnTo>
                    <a:pt x="564777" y="143435"/>
                  </a:lnTo>
                  <a:lnTo>
                    <a:pt x="17930" y="0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Explosion 2 30"/>
          <p:cNvSpPr/>
          <p:nvPr/>
        </p:nvSpPr>
        <p:spPr>
          <a:xfrm>
            <a:off x="-39550" y="0"/>
            <a:ext cx="4583614" cy="2865537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ITC Symbol Std Black" panose="020E0903030506020404" pitchFamily="34" charset="0"/>
              </a:rPr>
              <a:t>Bycatch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37616" y="2764658"/>
            <a:ext cx="68182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Univers 45 Light" pitchFamily="50" charset="0"/>
              </a:rPr>
              <a:t>Bycatch is the fish that are caught </a:t>
            </a:r>
            <a:r>
              <a:rPr lang="en-GB" sz="2000" b="1" dirty="0">
                <a:solidFill>
                  <a:srgbClr val="FF0000"/>
                </a:solidFill>
                <a:latin typeface="Univers 45 Light" pitchFamily="50" charset="0"/>
              </a:rPr>
              <a:t>unintentionally</a:t>
            </a:r>
            <a:r>
              <a:rPr lang="en-GB" sz="2000" dirty="0">
                <a:solidFill>
                  <a:srgbClr val="FF0000"/>
                </a:solidFill>
                <a:latin typeface="Univers 45 Light" pitchFamily="50" charset="0"/>
              </a:rPr>
              <a:t> while catching other fish.</a:t>
            </a:r>
          </a:p>
          <a:p>
            <a:endParaRPr lang="en-GB" sz="2000" dirty="0">
              <a:solidFill>
                <a:srgbClr val="FF0000"/>
              </a:solidFill>
              <a:latin typeface="Univers 45 Light" pitchFamily="50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Univers 45 Light" pitchFamily="50" charset="0"/>
              </a:rPr>
              <a:t>It includes fish that are the </a:t>
            </a:r>
            <a:r>
              <a:rPr lang="en-GB" sz="2000" b="1" dirty="0">
                <a:solidFill>
                  <a:srgbClr val="FF0000"/>
                </a:solidFill>
                <a:latin typeface="Univers 45 Light" pitchFamily="50" charset="0"/>
              </a:rPr>
              <a:t>wrong</a:t>
            </a:r>
            <a:r>
              <a:rPr lang="en-GB" sz="2000" dirty="0">
                <a:solidFill>
                  <a:srgbClr val="FF0000"/>
                </a:solidFill>
                <a:latin typeface="Univers 45 Light" pitchFamily="50" charset="0"/>
              </a:rPr>
              <a:t> size (too small), and other species that are </a:t>
            </a:r>
            <a:r>
              <a:rPr lang="en-GB" sz="2000" b="1" dirty="0">
                <a:solidFill>
                  <a:srgbClr val="FF0000"/>
                </a:solidFill>
                <a:latin typeface="Univers 45 Light" pitchFamily="50" charset="0"/>
              </a:rPr>
              <a:t>banned or endangered species</a:t>
            </a:r>
            <a:r>
              <a:rPr lang="en-GB" sz="2000" dirty="0">
                <a:solidFill>
                  <a:srgbClr val="FF0000"/>
                </a:solidFill>
                <a:latin typeface="Univers 45 Light" pitchFamily="50" charset="0"/>
              </a:rPr>
              <a:t>.</a:t>
            </a:r>
          </a:p>
          <a:p>
            <a:endParaRPr lang="en-GB" sz="2000" dirty="0">
              <a:solidFill>
                <a:srgbClr val="FF0000"/>
              </a:solidFill>
              <a:latin typeface="Univers 45 Light" pitchFamily="50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Univers 45 Light" pitchFamily="50" charset="0"/>
              </a:rPr>
              <a:t>It is caused by extremely efficient but </a:t>
            </a:r>
            <a:r>
              <a:rPr lang="en-GB" sz="2000" b="1" dirty="0">
                <a:solidFill>
                  <a:srgbClr val="FF0000"/>
                </a:solidFill>
                <a:latin typeface="Univers 45 Light" pitchFamily="50" charset="0"/>
              </a:rPr>
              <a:t>indiscriminate</a:t>
            </a:r>
            <a:r>
              <a:rPr lang="en-GB" sz="2000" dirty="0">
                <a:solidFill>
                  <a:srgbClr val="FF0000"/>
                </a:solidFill>
                <a:latin typeface="Univers 45 Light" pitchFamily="50" charset="0"/>
              </a:rPr>
              <a:t> fishing gear</a:t>
            </a:r>
          </a:p>
        </p:txBody>
      </p:sp>
    </p:spTree>
    <p:extLst>
      <p:ext uri="{BB962C8B-B14F-4D97-AF65-F5344CB8AC3E}">
        <p14:creationId xmlns:p14="http://schemas.microsoft.com/office/powerpoint/2010/main" val="159552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5.55556E-7 3.7037E-6 L -5.55556E-7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663139"/>
            <a:ext cx="42382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ITC Symbol Std Black" panose="020E0903030506020404" pitchFamily="34" charset="0"/>
              </a:rPr>
              <a:t>Does it matter if </a:t>
            </a:r>
          </a:p>
          <a:p>
            <a:r>
              <a:rPr lang="en-GB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ITC Symbol Std Black" panose="020E0903030506020404" pitchFamily="34" charset="0"/>
              </a:rPr>
              <a:t>we fish all the </a:t>
            </a:r>
          </a:p>
          <a:p>
            <a:r>
              <a:rPr lang="en-GB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ITC Symbol Std Black" panose="020E0903030506020404" pitchFamily="34" charset="0"/>
              </a:rPr>
              <a:t>sharks and rays?</a:t>
            </a:r>
          </a:p>
        </p:txBody>
      </p:sp>
      <p:pic>
        <p:nvPicPr>
          <p:cNvPr id="5" name="Picture 2" descr="Blue shar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13662" r="16981" b="19252"/>
          <a:stretch/>
        </p:blipFill>
        <p:spPr bwMode="auto">
          <a:xfrm>
            <a:off x="251520" y="620688"/>
            <a:ext cx="4757474" cy="237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hape 89" descr="\\UWFILE1\Shared\Projects\1. CURRENT PROJECTS\Current Projects\Sea Deep - HLF\Communications\Website\Website images\Flapper Skate 2 - credit SSACN.jpg"/>
          <p:cNvPicPr preferRelativeResize="0"/>
          <p:nvPr/>
        </p:nvPicPr>
        <p:blipFill rotWithShape="1">
          <a:blip r:embed="rId3">
            <a:alphaModFix/>
          </a:blip>
          <a:srcRect l="8434" t="24544" r="4281" b="16223"/>
          <a:stretch/>
        </p:blipFill>
        <p:spPr>
          <a:xfrm>
            <a:off x="4644007" y="3587397"/>
            <a:ext cx="4230799" cy="2486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578" y="1124744"/>
            <a:ext cx="3677658" cy="246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3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335" y="3953360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ITC Symbol Std Black" panose="020E0903030506020404" pitchFamily="34" charset="0"/>
              </a:rPr>
              <a:t>What can we do to protect sharks, skates and rays?</a:t>
            </a:r>
          </a:p>
        </p:txBody>
      </p:sp>
      <p:pic>
        <p:nvPicPr>
          <p:cNvPr id="5" name="Picture 2" descr="Blue shar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13662" r="16981" b="19252"/>
          <a:stretch/>
        </p:blipFill>
        <p:spPr bwMode="auto">
          <a:xfrm>
            <a:off x="251520" y="620688"/>
            <a:ext cx="4757474" cy="237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hape 89" descr="\\UWFILE1\Shared\Projects\1. CURRENT PROJECTS\Current Projects\Sea Deep - HLF\Communications\Website\Website images\Flapper Skate 2 - credit SSACN.jpg"/>
          <p:cNvPicPr preferRelativeResize="0"/>
          <p:nvPr/>
        </p:nvPicPr>
        <p:blipFill rotWithShape="1">
          <a:blip r:embed="rId3">
            <a:alphaModFix/>
          </a:blip>
          <a:srcRect l="8434" t="24544" r="4281" b="16223"/>
          <a:stretch/>
        </p:blipFill>
        <p:spPr>
          <a:xfrm>
            <a:off x="4644007" y="3587397"/>
            <a:ext cx="4230799" cy="2486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578" y="1124744"/>
            <a:ext cx="3677658" cy="246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2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ITC Symbol Std Black" panose="020E0903030506020404"/>
              </a:rPr>
              <a:t>Game Set Up - Round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421" y="1495000"/>
            <a:ext cx="5224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Set up your board for round 3!</a:t>
            </a:r>
          </a:p>
          <a:p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82854" y="2396436"/>
            <a:ext cx="6373906" cy="4190919"/>
            <a:chOff x="1182854" y="2396436"/>
            <a:chExt cx="6373906" cy="4190919"/>
          </a:xfrm>
        </p:grpSpPr>
        <p:sp>
          <p:nvSpPr>
            <p:cNvPr id="26" name="Rectangle 25"/>
            <p:cNvSpPr/>
            <p:nvPr/>
          </p:nvSpPr>
          <p:spPr>
            <a:xfrm>
              <a:off x="1201455" y="2396436"/>
              <a:ext cx="6336704" cy="34563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182854" y="5018031"/>
              <a:ext cx="6373906" cy="815788"/>
            </a:xfrm>
            <a:custGeom>
              <a:avLst/>
              <a:gdLst>
                <a:gd name="connsiteX0" fmla="*/ 17930 w 6373906"/>
                <a:gd name="connsiteY0" fmla="*/ 0 h 815788"/>
                <a:gd name="connsiteX1" fmla="*/ 0 w 6373906"/>
                <a:gd name="connsiteY1" fmla="*/ 815788 h 815788"/>
                <a:gd name="connsiteX2" fmla="*/ 6364941 w 6373906"/>
                <a:gd name="connsiteY2" fmla="*/ 815788 h 815788"/>
                <a:gd name="connsiteX3" fmla="*/ 6373906 w 6373906"/>
                <a:gd name="connsiteY3" fmla="*/ 143435 h 815788"/>
                <a:gd name="connsiteX4" fmla="*/ 5800165 w 6373906"/>
                <a:gd name="connsiteY4" fmla="*/ 286870 h 815788"/>
                <a:gd name="connsiteX5" fmla="*/ 5172635 w 6373906"/>
                <a:gd name="connsiteY5" fmla="*/ 161364 h 815788"/>
                <a:gd name="connsiteX6" fmla="*/ 4706471 w 6373906"/>
                <a:gd name="connsiteY6" fmla="*/ 188258 h 815788"/>
                <a:gd name="connsiteX7" fmla="*/ 4329953 w 6373906"/>
                <a:gd name="connsiteY7" fmla="*/ 80682 h 815788"/>
                <a:gd name="connsiteX8" fmla="*/ 4294094 w 6373906"/>
                <a:gd name="connsiteY8" fmla="*/ 251011 h 815788"/>
                <a:gd name="connsiteX9" fmla="*/ 3998259 w 6373906"/>
                <a:gd name="connsiteY9" fmla="*/ 197223 h 815788"/>
                <a:gd name="connsiteX10" fmla="*/ 3200400 w 6373906"/>
                <a:gd name="connsiteY10" fmla="*/ 215153 h 815788"/>
                <a:gd name="connsiteX11" fmla="*/ 2510118 w 6373906"/>
                <a:gd name="connsiteY11" fmla="*/ 116541 h 815788"/>
                <a:gd name="connsiteX12" fmla="*/ 2232212 w 6373906"/>
                <a:gd name="connsiteY12" fmla="*/ 286870 h 815788"/>
                <a:gd name="connsiteX13" fmla="*/ 2026024 w 6373906"/>
                <a:gd name="connsiteY13" fmla="*/ 98611 h 815788"/>
                <a:gd name="connsiteX14" fmla="*/ 1488141 w 6373906"/>
                <a:gd name="connsiteY14" fmla="*/ 233082 h 815788"/>
                <a:gd name="connsiteX15" fmla="*/ 986118 w 6373906"/>
                <a:gd name="connsiteY15" fmla="*/ 179294 h 815788"/>
                <a:gd name="connsiteX16" fmla="*/ 564777 w 6373906"/>
                <a:gd name="connsiteY16" fmla="*/ 143435 h 815788"/>
                <a:gd name="connsiteX17" fmla="*/ 17930 w 6373906"/>
                <a:gd name="connsiteY17" fmla="*/ 0 h 81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73906" h="815788">
                  <a:moveTo>
                    <a:pt x="17930" y="0"/>
                  </a:moveTo>
                  <a:lnTo>
                    <a:pt x="0" y="815788"/>
                  </a:lnTo>
                  <a:lnTo>
                    <a:pt x="6364941" y="815788"/>
                  </a:lnTo>
                  <a:lnTo>
                    <a:pt x="6373906" y="143435"/>
                  </a:lnTo>
                  <a:lnTo>
                    <a:pt x="5800165" y="286870"/>
                  </a:lnTo>
                  <a:lnTo>
                    <a:pt x="5172635" y="161364"/>
                  </a:lnTo>
                  <a:lnTo>
                    <a:pt x="4706471" y="188258"/>
                  </a:lnTo>
                  <a:lnTo>
                    <a:pt x="4329953" y="80682"/>
                  </a:lnTo>
                  <a:lnTo>
                    <a:pt x="4294094" y="251011"/>
                  </a:lnTo>
                  <a:lnTo>
                    <a:pt x="3998259" y="197223"/>
                  </a:lnTo>
                  <a:lnTo>
                    <a:pt x="3200400" y="215153"/>
                  </a:lnTo>
                  <a:lnTo>
                    <a:pt x="2510118" y="116541"/>
                  </a:lnTo>
                  <a:lnTo>
                    <a:pt x="2232212" y="286870"/>
                  </a:lnTo>
                  <a:lnTo>
                    <a:pt x="2026024" y="98611"/>
                  </a:lnTo>
                  <a:lnTo>
                    <a:pt x="1488141" y="233082"/>
                  </a:lnTo>
                  <a:lnTo>
                    <a:pt x="986118" y="179294"/>
                  </a:lnTo>
                  <a:lnTo>
                    <a:pt x="564777" y="143435"/>
                  </a:lnTo>
                  <a:lnTo>
                    <a:pt x="17930" y="0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418" y="2595824"/>
              <a:ext cx="1142210" cy="6909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29" name="Picture 28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968" y="4080405"/>
              <a:ext cx="1142210" cy="6909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30" name="Picture 29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247" y="4308053"/>
              <a:ext cx="1142210" cy="6909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31" name="Picture 30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247" y="2548954"/>
              <a:ext cx="1142210" cy="6909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32" name="Picture 31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4056" y="3359462"/>
              <a:ext cx="1142210" cy="6909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33" name="Picture 2" descr="CartoonSh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35205" y="3253453"/>
              <a:ext cx="648073" cy="1287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CartoonSh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174940" y="3981391"/>
              <a:ext cx="648073" cy="1287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CartoonSh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180051" y="2236599"/>
              <a:ext cx="648073" cy="1287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CartoonSh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161076" y="2164719"/>
              <a:ext cx="648073" cy="1287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/>
            <p:cNvPicPr/>
            <p:nvPr/>
          </p:nvPicPr>
          <p:blipFill rotWithShape="1"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" r="4069" b="2425"/>
            <a:stretch/>
          </p:blipFill>
          <p:spPr bwMode="auto">
            <a:xfrm rot="2675896">
              <a:off x="5327450" y="4030251"/>
              <a:ext cx="840954" cy="731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Picture 37"/>
            <p:cNvPicPr/>
            <p:nvPr/>
          </p:nvPicPr>
          <p:blipFill rotWithShape="1"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" r="4069" b="2425"/>
            <a:stretch/>
          </p:blipFill>
          <p:spPr bwMode="auto">
            <a:xfrm rot="2675896">
              <a:off x="5703444" y="4451504"/>
              <a:ext cx="840954" cy="731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Picture 38"/>
            <p:cNvPicPr/>
            <p:nvPr/>
          </p:nvPicPr>
          <p:blipFill rotWithShape="1"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" r="4069" b="2425"/>
            <a:stretch/>
          </p:blipFill>
          <p:spPr bwMode="auto">
            <a:xfrm rot="2675896">
              <a:off x="6066467" y="3931210"/>
              <a:ext cx="840954" cy="731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Picture 39"/>
            <p:cNvPicPr/>
            <p:nvPr/>
          </p:nvPicPr>
          <p:blipFill rotWithShape="1"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" r="4069" b="2425"/>
            <a:stretch/>
          </p:blipFill>
          <p:spPr bwMode="auto">
            <a:xfrm rot="2675896">
              <a:off x="6579947" y="4352463"/>
              <a:ext cx="840954" cy="7318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Freeform 5"/>
            <p:cNvSpPr/>
            <p:nvPr/>
          </p:nvSpPr>
          <p:spPr>
            <a:xfrm rot="710044">
              <a:off x="2918406" y="5866571"/>
              <a:ext cx="2673082" cy="720784"/>
            </a:xfrm>
            <a:custGeom>
              <a:avLst/>
              <a:gdLst>
                <a:gd name="connsiteX0" fmla="*/ 0 w 1909482"/>
                <a:gd name="connsiteY0" fmla="*/ 720784 h 720784"/>
                <a:gd name="connsiteX1" fmla="*/ 663388 w 1909482"/>
                <a:gd name="connsiteY1" fmla="*/ 362196 h 720784"/>
                <a:gd name="connsiteX2" fmla="*/ 1075764 w 1909482"/>
                <a:gd name="connsiteY2" fmla="*/ 649066 h 720784"/>
                <a:gd name="connsiteX3" fmla="*/ 1631576 w 1909482"/>
                <a:gd name="connsiteY3" fmla="*/ 12572 h 720784"/>
                <a:gd name="connsiteX4" fmla="*/ 1909482 w 1909482"/>
                <a:gd name="connsiteY4" fmla="*/ 209796 h 720784"/>
                <a:gd name="connsiteX5" fmla="*/ 1909482 w 1909482"/>
                <a:gd name="connsiteY5" fmla="*/ 209796 h 72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9482" h="720784">
                  <a:moveTo>
                    <a:pt x="0" y="720784"/>
                  </a:moveTo>
                  <a:cubicBezTo>
                    <a:pt x="242047" y="547466"/>
                    <a:pt x="484094" y="374149"/>
                    <a:pt x="663388" y="362196"/>
                  </a:cubicBezTo>
                  <a:cubicBezTo>
                    <a:pt x="842682" y="350243"/>
                    <a:pt x="914399" y="707337"/>
                    <a:pt x="1075764" y="649066"/>
                  </a:cubicBezTo>
                  <a:cubicBezTo>
                    <a:pt x="1237129" y="590795"/>
                    <a:pt x="1492623" y="85784"/>
                    <a:pt x="1631576" y="12572"/>
                  </a:cubicBezTo>
                  <a:cubicBezTo>
                    <a:pt x="1770529" y="-60640"/>
                    <a:pt x="1909482" y="209796"/>
                    <a:pt x="1909482" y="209796"/>
                  </a:cubicBezTo>
                  <a:lnTo>
                    <a:pt x="1909482" y="209796"/>
                  </a:lnTo>
                </a:path>
              </a:pathLst>
            </a:custGeom>
            <a:noFill/>
            <a:ln w="76200">
              <a:solidFill>
                <a:srgbClr val="FFFF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05752" y="188640"/>
            <a:ext cx="8320782" cy="59708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  <a:latin typeface="ITC Symbol Std Black" panose="020E0903030506020404" pitchFamily="34" charset="0"/>
              </a:rPr>
              <a:t>Make a ‘Safe Zone’ for your sharks AND/OR skates</a:t>
            </a:r>
          </a:p>
          <a:p>
            <a:endParaRPr lang="en-GB" sz="2000" dirty="0">
              <a:solidFill>
                <a:srgbClr val="FFFF00"/>
              </a:solidFill>
              <a:latin typeface="ITC Symbol Std Black" panose="020E0903030506020404" pitchFamily="34" charset="0"/>
            </a:endParaRPr>
          </a:p>
          <a:p>
            <a:r>
              <a:rPr lang="en-GB" sz="2200" dirty="0">
                <a:solidFill>
                  <a:srgbClr val="FF0000"/>
                </a:solidFill>
                <a:latin typeface="ITC Symbol Std Black"/>
              </a:rPr>
              <a:t>You cannot move the position of the sharks or skates!</a:t>
            </a:r>
          </a:p>
          <a:p>
            <a:endParaRPr lang="en-GB" sz="2200" b="1" dirty="0">
              <a:solidFill>
                <a:srgbClr val="FFFF00"/>
              </a:solidFill>
            </a:endParaRPr>
          </a:p>
          <a:p>
            <a:pPr>
              <a:spcAft>
                <a:spcPts val="1800"/>
              </a:spcAft>
            </a:pPr>
            <a:r>
              <a:rPr lang="en-GB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ITC Symbol Std Black" panose="020E0903030506020404"/>
              </a:rPr>
              <a:t>Round 3 Rules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ITC Symbol Std Black" panose="020E0903030506020404"/>
              </a:rPr>
              <a:t>Your limit = </a:t>
            </a:r>
            <a:r>
              <a:rPr lang="en-GB" sz="2800" b="1" dirty="0">
                <a:solidFill>
                  <a:srgbClr val="FFFF0D"/>
                </a:solidFill>
                <a:latin typeface="ITC Symbol Std Black" panose="020E0903030506020404"/>
              </a:rPr>
              <a:t>2</a:t>
            </a:r>
            <a:r>
              <a:rPr lang="en-GB" sz="2800" dirty="0">
                <a:solidFill>
                  <a:srgbClr val="FFFF0D"/>
                </a:solidFill>
                <a:latin typeface="ITC Symbol Std Black" panose="020E0903030506020404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ITC Symbol Std Black" panose="020E0903030506020404"/>
              </a:rPr>
              <a:t>fish each!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ITC Symbol Std Black" panose="020E0903030506020404"/>
              </a:rPr>
              <a:t>For every 2 fish, take 1 shark OR skate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endParaRPr lang="en-GB" sz="2800" dirty="0">
              <a:solidFill>
                <a:schemeClr val="bg1"/>
              </a:solidFill>
              <a:latin typeface="ITC Symbol Std Black" panose="020E0903030506020404"/>
            </a:endParaRPr>
          </a:p>
          <a:p>
            <a:pPr marL="742950" indent="-742950">
              <a:spcAft>
                <a:spcPts val="1800"/>
              </a:spcAft>
              <a:buAutoNum type="arabicPeriod"/>
            </a:pPr>
            <a:endParaRPr lang="en-GB" sz="2800" dirty="0">
              <a:solidFill>
                <a:schemeClr val="bg1"/>
              </a:solidFill>
              <a:latin typeface="ITC Symbol Std Black" panose="020E0903030506020404"/>
            </a:endParaRPr>
          </a:p>
          <a:p>
            <a:pPr>
              <a:spcAft>
                <a:spcPts val="1800"/>
              </a:spcAft>
            </a:pPr>
            <a:endParaRPr lang="en-GB" sz="2800" dirty="0">
              <a:solidFill>
                <a:srgbClr val="FFFFFF"/>
              </a:solidFill>
              <a:latin typeface="ITC Symbol Std Black" panose="020E0903030506020404"/>
            </a:endParaRPr>
          </a:p>
          <a:p>
            <a:pPr algn="ctr">
              <a:spcAft>
                <a:spcPts val="1800"/>
              </a:spcAft>
            </a:pPr>
            <a:r>
              <a:rPr lang="en-GB" sz="2800" dirty="0">
                <a:solidFill>
                  <a:srgbClr val="FF0000"/>
                </a:solidFill>
                <a:latin typeface="ITC Symbol Std Black" panose="020E0903030506020404"/>
              </a:rPr>
              <a:t>You </a:t>
            </a:r>
            <a:r>
              <a:rPr lang="en-GB" sz="2800" u="sng" dirty="0">
                <a:solidFill>
                  <a:srgbClr val="FF0000"/>
                </a:solidFill>
                <a:latin typeface="ITC Symbol Std Black" panose="020E0903030506020404"/>
              </a:rPr>
              <a:t>cannot</a:t>
            </a:r>
            <a:r>
              <a:rPr lang="en-GB" sz="2800" dirty="0">
                <a:solidFill>
                  <a:srgbClr val="FF0000"/>
                </a:solidFill>
                <a:latin typeface="ITC Symbol Std Black" panose="020E0903030506020404"/>
              </a:rPr>
              <a:t> fish in the Safe Zone  </a:t>
            </a:r>
            <a:endParaRPr lang="en-GB" sz="2800">
              <a:solidFill>
                <a:srgbClr val="FFFFFF"/>
              </a:solidFill>
              <a:latin typeface="ITC Symbol Std Black" panose="020E09030305060204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73" y="1951535"/>
            <a:ext cx="1041318" cy="147821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37563" y="3728364"/>
            <a:ext cx="7131899" cy="1323314"/>
            <a:chOff x="248413" y="4588670"/>
            <a:chExt cx="8651876" cy="1675812"/>
          </a:xfrm>
        </p:grpSpPr>
        <p:pic>
          <p:nvPicPr>
            <p:cNvPr id="11" name="Picture 10"/>
            <p:cNvPicPr/>
            <p:nvPr/>
          </p:nvPicPr>
          <p:blipFill rotWithShape="1"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" r="4069" b="2425"/>
            <a:stretch/>
          </p:blipFill>
          <p:spPr bwMode="auto">
            <a:xfrm rot="1036439">
              <a:off x="7616274" y="4751651"/>
              <a:ext cx="1284015" cy="12264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2" descr="CartoonShar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729589" y="4303074"/>
              <a:ext cx="1082066" cy="2149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455" r="8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13" y="4588670"/>
              <a:ext cx="1142211" cy="690979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5" name="Picture 14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455" r="8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46" y="5476271"/>
              <a:ext cx="1142210" cy="6909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sp>
          <p:nvSpPr>
            <p:cNvPr id="16" name="Rectangle 15"/>
            <p:cNvSpPr/>
            <p:nvPr/>
          </p:nvSpPr>
          <p:spPr>
            <a:xfrm>
              <a:off x="1172185" y="4836875"/>
              <a:ext cx="1054584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5800" dirty="0">
                  <a:solidFill>
                    <a:srgbClr val="FFFF00"/>
                  </a:solidFill>
                  <a:latin typeface="ITC Symbol Std Black" panose="020E0903030506020404" pitchFamily="34" charset="0"/>
                </a:rPr>
                <a:t>=</a:t>
              </a:r>
              <a:endParaRPr lang="en-GB" sz="5800" dirty="0">
                <a:solidFill>
                  <a:srgbClr val="FFFF00"/>
                </a:solidFill>
                <a:latin typeface="ITC Symbol Std Black" panose="020E0903030506020404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86745" y="5005755"/>
              <a:ext cx="105458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000" dirty="0">
                  <a:solidFill>
                    <a:srgbClr val="FFFF00"/>
                  </a:solidFill>
                  <a:latin typeface="ITC Symbol Std Black" panose="020E0903030506020404" pitchFamily="34" charset="0"/>
                </a:rPr>
                <a:t>OR</a:t>
              </a:r>
              <a:endParaRPr lang="en-GB" sz="3000" dirty="0">
                <a:solidFill>
                  <a:srgbClr val="FFFF00"/>
                </a:solidFill>
                <a:latin typeface="ITC Symbol Std Black" panose="020E0903030506020404"/>
              </a:endParaRPr>
            </a:p>
          </p:txBody>
        </p:sp>
        <p:pic>
          <p:nvPicPr>
            <p:cNvPr id="18" name="Picture 17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455" r="8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050" y="5573504"/>
              <a:ext cx="1142210" cy="6909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9" name="Picture 18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455" r="8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050" y="4588670"/>
              <a:ext cx="1142210" cy="6909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sp>
          <p:nvSpPr>
            <p:cNvPr id="20" name="Rectangle 19"/>
            <p:cNvSpPr/>
            <p:nvPr/>
          </p:nvSpPr>
          <p:spPr>
            <a:xfrm>
              <a:off x="6790987" y="4836875"/>
              <a:ext cx="1054584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5800" dirty="0">
                  <a:solidFill>
                    <a:srgbClr val="FFFF00"/>
                  </a:solidFill>
                  <a:latin typeface="ITC Symbol Std Black" panose="020E0903030506020404" pitchFamily="34" charset="0"/>
                </a:rPr>
                <a:t>=</a:t>
              </a:r>
              <a:endParaRPr lang="en-GB" sz="5800" dirty="0">
                <a:solidFill>
                  <a:srgbClr val="FFFF00"/>
                </a:solidFill>
                <a:latin typeface="ITC Symbol Std Black" panose="020E09030305060204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196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2834" y="324966"/>
            <a:ext cx="8043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ITC Symbol Std Black" panose="020E0903030506020404" pitchFamily="34" charset="0"/>
              </a:rPr>
              <a:t>Game Set Up – Round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807" y="1085315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</a:rPr>
              <a:t>Place your map of the Northern Ireland coastline in the centre of your group</a:t>
            </a:r>
          </a:p>
          <a:p>
            <a:endParaRPr lang="en-GB" sz="3000" dirty="0">
              <a:solidFill>
                <a:schemeClr val="bg1"/>
              </a:solidFill>
            </a:endParaRPr>
          </a:p>
          <a:p>
            <a:r>
              <a:rPr lang="en-GB" sz="3000" dirty="0">
                <a:solidFill>
                  <a:schemeClr val="bg1"/>
                </a:solidFill>
              </a:rPr>
              <a:t>Set up your map as follows…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81155" y="3284984"/>
            <a:ext cx="5781691" cy="3169314"/>
            <a:chOff x="878541" y="3068960"/>
            <a:chExt cx="6373906" cy="3457346"/>
          </a:xfrm>
        </p:grpSpPr>
        <p:sp>
          <p:nvSpPr>
            <p:cNvPr id="3" name="Rectangle 2"/>
            <p:cNvSpPr/>
            <p:nvPr/>
          </p:nvSpPr>
          <p:spPr>
            <a:xfrm>
              <a:off x="899592" y="3068960"/>
              <a:ext cx="6336704" cy="34563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3271052"/>
              <a:ext cx="1588684" cy="961072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2" name="Picture 11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610" y="3254062"/>
              <a:ext cx="1588684" cy="961072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23" name="Picture 22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874" y="4467259"/>
              <a:ext cx="1588684" cy="961072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24" name="Picture 23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4376308"/>
              <a:ext cx="1588684" cy="961072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25" name="Picture 24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521" y="3306494"/>
              <a:ext cx="1588684" cy="961072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sp>
          <p:nvSpPr>
            <p:cNvPr id="26" name="Freeform 25"/>
            <p:cNvSpPr/>
            <p:nvPr/>
          </p:nvSpPr>
          <p:spPr>
            <a:xfrm>
              <a:off x="878541" y="5710518"/>
              <a:ext cx="6373906" cy="815788"/>
            </a:xfrm>
            <a:custGeom>
              <a:avLst/>
              <a:gdLst>
                <a:gd name="connsiteX0" fmla="*/ 17930 w 6373906"/>
                <a:gd name="connsiteY0" fmla="*/ 0 h 815788"/>
                <a:gd name="connsiteX1" fmla="*/ 0 w 6373906"/>
                <a:gd name="connsiteY1" fmla="*/ 815788 h 815788"/>
                <a:gd name="connsiteX2" fmla="*/ 6364941 w 6373906"/>
                <a:gd name="connsiteY2" fmla="*/ 815788 h 815788"/>
                <a:gd name="connsiteX3" fmla="*/ 6373906 w 6373906"/>
                <a:gd name="connsiteY3" fmla="*/ 143435 h 815788"/>
                <a:gd name="connsiteX4" fmla="*/ 5800165 w 6373906"/>
                <a:gd name="connsiteY4" fmla="*/ 286870 h 815788"/>
                <a:gd name="connsiteX5" fmla="*/ 5172635 w 6373906"/>
                <a:gd name="connsiteY5" fmla="*/ 161364 h 815788"/>
                <a:gd name="connsiteX6" fmla="*/ 4706471 w 6373906"/>
                <a:gd name="connsiteY6" fmla="*/ 188258 h 815788"/>
                <a:gd name="connsiteX7" fmla="*/ 4329953 w 6373906"/>
                <a:gd name="connsiteY7" fmla="*/ 80682 h 815788"/>
                <a:gd name="connsiteX8" fmla="*/ 4294094 w 6373906"/>
                <a:gd name="connsiteY8" fmla="*/ 251011 h 815788"/>
                <a:gd name="connsiteX9" fmla="*/ 3998259 w 6373906"/>
                <a:gd name="connsiteY9" fmla="*/ 197223 h 815788"/>
                <a:gd name="connsiteX10" fmla="*/ 3200400 w 6373906"/>
                <a:gd name="connsiteY10" fmla="*/ 215153 h 815788"/>
                <a:gd name="connsiteX11" fmla="*/ 2510118 w 6373906"/>
                <a:gd name="connsiteY11" fmla="*/ 116541 h 815788"/>
                <a:gd name="connsiteX12" fmla="*/ 2232212 w 6373906"/>
                <a:gd name="connsiteY12" fmla="*/ 286870 h 815788"/>
                <a:gd name="connsiteX13" fmla="*/ 2026024 w 6373906"/>
                <a:gd name="connsiteY13" fmla="*/ 98611 h 815788"/>
                <a:gd name="connsiteX14" fmla="*/ 1488141 w 6373906"/>
                <a:gd name="connsiteY14" fmla="*/ 233082 h 815788"/>
                <a:gd name="connsiteX15" fmla="*/ 986118 w 6373906"/>
                <a:gd name="connsiteY15" fmla="*/ 179294 h 815788"/>
                <a:gd name="connsiteX16" fmla="*/ 564777 w 6373906"/>
                <a:gd name="connsiteY16" fmla="*/ 143435 h 815788"/>
                <a:gd name="connsiteX17" fmla="*/ 17930 w 6373906"/>
                <a:gd name="connsiteY17" fmla="*/ 0 h 81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73906" h="815788">
                  <a:moveTo>
                    <a:pt x="17930" y="0"/>
                  </a:moveTo>
                  <a:lnTo>
                    <a:pt x="0" y="815788"/>
                  </a:lnTo>
                  <a:lnTo>
                    <a:pt x="6364941" y="815788"/>
                  </a:lnTo>
                  <a:lnTo>
                    <a:pt x="6373906" y="143435"/>
                  </a:lnTo>
                  <a:lnTo>
                    <a:pt x="5800165" y="286870"/>
                  </a:lnTo>
                  <a:lnTo>
                    <a:pt x="5172635" y="161364"/>
                  </a:lnTo>
                  <a:lnTo>
                    <a:pt x="4706471" y="188258"/>
                  </a:lnTo>
                  <a:lnTo>
                    <a:pt x="4329953" y="80682"/>
                  </a:lnTo>
                  <a:lnTo>
                    <a:pt x="4294094" y="251011"/>
                  </a:lnTo>
                  <a:lnTo>
                    <a:pt x="3998259" y="197223"/>
                  </a:lnTo>
                  <a:lnTo>
                    <a:pt x="3200400" y="215153"/>
                  </a:lnTo>
                  <a:lnTo>
                    <a:pt x="2510118" y="116541"/>
                  </a:lnTo>
                  <a:lnTo>
                    <a:pt x="2232212" y="286870"/>
                  </a:lnTo>
                  <a:lnTo>
                    <a:pt x="2026024" y="98611"/>
                  </a:lnTo>
                  <a:lnTo>
                    <a:pt x="1488141" y="233082"/>
                  </a:lnTo>
                  <a:lnTo>
                    <a:pt x="986118" y="179294"/>
                  </a:lnTo>
                  <a:lnTo>
                    <a:pt x="564777" y="143435"/>
                  </a:lnTo>
                  <a:lnTo>
                    <a:pt x="17930" y="0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9520" y="2492896"/>
            <a:ext cx="7624138" cy="3542902"/>
            <a:chOff x="-67378" y="2396436"/>
            <a:chExt cx="7624138" cy="3542902"/>
          </a:xfrm>
        </p:grpSpPr>
        <p:sp>
          <p:nvSpPr>
            <p:cNvPr id="5" name="Rectangle 4"/>
            <p:cNvSpPr/>
            <p:nvPr/>
          </p:nvSpPr>
          <p:spPr>
            <a:xfrm>
              <a:off x="1201455" y="2396436"/>
              <a:ext cx="6336704" cy="34563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1182854" y="5018031"/>
              <a:ext cx="6373906" cy="815788"/>
            </a:xfrm>
            <a:custGeom>
              <a:avLst/>
              <a:gdLst>
                <a:gd name="connsiteX0" fmla="*/ 17930 w 6373906"/>
                <a:gd name="connsiteY0" fmla="*/ 0 h 815788"/>
                <a:gd name="connsiteX1" fmla="*/ 0 w 6373906"/>
                <a:gd name="connsiteY1" fmla="*/ 815788 h 815788"/>
                <a:gd name="connsiteX2" fmla="*/ 6364941 w 6373906"/>
                <a:gd name="connsiteY2" fmla="*/ 815788 h 815788"/>
                <a:gd name="connsiteX3" fmla="*/ 6373906 w 6373906"/>
                <a:gd name="connsiteY3" fmla="*/ 143435 h 815788"/>
                <a:gd name="connsiteX4" fmla="*/ 5800165 w 6373906"/>
                <a:gd name="connsiteY4" fmla="*/ 286870 h 815788"/>
                <a:gd name="connsiteX5" fmla="*/ 5172635 w 6373906"/>
                <a:gd name="connsiteY5" fmla="*/ 161364 h 815788"/>
                <a:gd name="connsiteX6" fmla="*/ 4706471 w 6373906"/>
                <a:gd name="connsiteY6" fmla="*/ 188258 h 815788"/>
                <a:gd name="connsiteX7" fmla="*/ 4329953 w 6373906"/>
                <a:gd name="connsiteY7" fmla="*/ 80682 h 815788"/>
                <a:gd name="connsiteX8" fmla="*/ 4294094 w 6373906"/>
                <a:gd name="connsiteY8" fmla="*/ 251011 h 815788"/>
                <a:gd name="connsiteX9" fmla="*/ 3998259 w 6373906"/>
                <a:gd name="connsiteY9" fmla="*/ 197223 h 815788"/>
                <a:gd name="connsiteX10" fmla="*/ 3200400 w 6373906"/>
                <a:gd name="connsiteY10" fmla="*/ 215153 h 815788"/>
                <a:gd name="connsiteX11" fmla="*/ 2510118 w 6373906"/>
                <a:gd name="connsiteY11" fmla="*/ 116541 h 815788"/>
                <a:gd name="connsiteX12" fmla="*/ 2232212 w 6373906"/>
                <a:gd name="connsiteY12" fmla="*/ 286870 h 815788"/>
                <a:gd name="connsiteX13" fmla="*/ 2026024 w 6373906"/>
                <a:gd name="connsiteY13" fmla="*/ 98611 h 815788"/>
                <a:gd name="connsiteX14" fmla="*/ 1488141 w 6373906"/>
                <a:gd name="connsiteY14" fmla="*/ 233082 h 815788"/>
                <a:gd name="connsiteX15" fmla="*/ 986118 w 6373906"/>
                <a:gd name="connsiteY15" fmla="*/ 179294 h 815788"/>
                <a:gd name="connsiteX16" fmla="*/ 564777 w 6373906"/>
                <a:gd name="connsiteY16" fmla="*/ 143435 h 815788"/>
                <a:gd name="connsiteX17" fmla="*/ 17930 w 6373906"/>
                <a:gd name="connsiteY17" fmla="*/ 0 h 81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73906" h="815788">
                  <a:moveTo>
                    <a:pt x="17930" y="0"/>
                  </a:moveTo>
                  <a:lnTo>
                    <a:pt x="0" y="815788"/>
                  </a:lnTo>
                  <a:lnTo>
                    <a:pt x="6364941" y="815788"/>
                  </a:lnTo>
                  <a:lnTo>
                    <a:pt x="6373906" y="143435"/>
                  </a:lnTo>
                  <a:lnTo>
                    <a:pt x="5800165" y="286870"/>
                  </a:lnTo>
                  <a:lnTo>
                    <a:pt x="5172635" y="161364"/>
                  </a:lnTo>
                  <a:lnTo>
                    <a:pt x="4706471" y="188258"/>
                  </a:lnTo>
                  <a:lnTo>
                    <a:pt x="4329953" y="80682"/>
                  </a:lnTo>
                  <a:lnTo>
                    <a:pt x="4294094" y="251011"/>
                  </a:lnTo>
                  <a:lnTo>
                    <a:pt x="3998259" y="197223"/>
                  </a:lnTo>
                  <a:lnTo>
                    <a:pt x="3200400" y="215153"/>
                  </a:lnTo>
                  <a:lnTo>
                    <a:pt x="2510118" y="116541"/>
                  </a:lnTo>
                  <a:lnTo>
                    <a:pt x="2232212" y="286870"/>
                  </a:lnTo>
                  <a:lnTo>
                    <a:pt x="2026024" y="98611"/>
                  </a:lnTo>
                  <a:lnTo>
                    <a:pt x="1488141" y="233082"/>
                  </a:lnTo>
                  <a:lnTo>
                    <a:pt x="986118" y="179294"/>
                  </a:lnTo>
                  <a:lnTo>
                    <a:pt x="564777" y="143435"/>
                  </a:lnTo>
                  <a:lnTo>
                    <a:pt x="17930" y="0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418" y="2595824"/>
              <a:ext cx="1142210" cy="6909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8" name="Picture 7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968" y="4080405"/>
              <a:ext cx="1142210" cy="6909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9" name="Picture 8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247" y="4308053"/>
              <a:ext cx="1142210" cy="6909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0" name="Picture 9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247" y="2548954"/>
              <a:ext cx="1142210" cy="6909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1" name="Picture 10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4056" y="3359462"/>
              <a:ext cx="1142210" cy="6909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2" name="Picture 2" descr="CartoonSh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35205" y="3253453"/>
              <a:ext cx="648073" cy="1287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artoonSh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174940" y="3981391"/>
              <a:ext cx="648073" cy="1287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artoonSh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180051" y="2236599"/>
              <a:ext cx="648073" cy="1287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artoonSh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161076" y="2164719"/>
              <a:ext cx="648073" cy="1287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/>
            <p:cNvPicPr/>
            <p:nvPr/>
          </p:nvPicPr>
          <p:blipFill rotWithShape="1"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" r="4069" b="2425"/>
            <a:stretch/>
          </p:blipFill>
          <p:spPr bwMode="auto">
            <a:xfrm rot="2675896">
              <a:off x="5327450" y="4030251"/>
              <a:ext cx="840954" cy="731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/>
            <p:cNvPicPr/>
            <p:nvPr/>
          </p:nvPicPr>
          <p:blipFill rotWithShape="1"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" r="4069" b="2425"/>
            <a:stretch/>
          </p:blipFill>
          <p:spPr bwMode="auto">
            <a:xfrm rot="2675896">
              <a:off x="5703444" y="4451504"/>
              <a:ext cx="840954" cy="731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/>
            <p:cNvPicPr/>
            <p:nvPr/>
          </p:nvPicPr>
          <p:blipFill rotWithShape="1"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" r="4069" b="2425"/>
            <a:stretch/>
          </p:blipFill>
          <p:spPr bwMode="auto">
            <a:xfrm rot="2675896">
              <a:off x="6066467" y="3931210"/>
              <a:ext cx="840954" cy="731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/>
            <p:cNvPicPr/>
            <p:nvPr/>
          </p:nvPicPr>
          <p:blipFill rotWithShape="1"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" r="4069" b="2425"/>
            <a:stretch/>
          </p:blipFill>
          <p:spPr bwMode="auto">
            <a:xfrm rot="2675896">
              <a:off x="6579947" y="4352463"/>
              <a:ext cx="840954" cy="7318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Freeform 19"/>
            <p:cNvSpPr/>
            <p:nvPr/>
          </p:nvSpPr>
          <p:spPr>
            <a:xfrm rot="710044">
              <a:off x="-67378" y="5218554"/>
              <a:ext cx="2673082" cy="720784"/>
            </a:xfrm>
            <a:custGeom>
              <a:avLst/>
              <a:gdLst>
                <a:gd name="connsiteX0" fmla="*/ 0 w 1909482"/>
                <a:gd name="connsiteY0" fmla="*/ 720784 h 720784"/>
                <a:gd name="connsiteX1" fmla="*/ 663388 w 1909482"/>
                <a:gd name="connsiteY1" fmla="*/ 362196 h 720784"/>
                <a:gd name="connsiteX2" fmla="*/ 1075764 w 1909482"/>
                <a:gd name="connsiteY2" fmla="*/ 649066 h 720784"/>
                <a:gd name="connsiteX3" fmla="*/ 1631576 w 1909482"/>
                <a:gd name="connsiteY3" fmla="*/ 12572 h 720784"/>
                <a:gd name="connsiteX4" fmla="*/ 1909482 w 1909482"/>
                <a:gd name="connsiteY4" fmla="*/ 209796 h 720784"/>
                <a:gd name="connsiteX5" fmla="*/ 1909482 w 1909482"/>
                <a:gd name="connsiteY5" fmla="*/ 209796 h 72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9482" h="720784">
                  <a:moveTo>
                    <a:pt x="0" y="720784"/>
                  </a:moveTo>
                  <a:cubicBezTo>
                    <a:pt x="242047" y="547466"/>
                    <a:pt x="484094" y="374149"/>
                    <a:pt x="663388" y="362196"/>
                  </a:cubicBezTo>
                  <a:cubicBezTo>
                    <a:pt x="842682" y="350243"/>
                    <a:pt x="914399" y="707337"/>
                    <a:pt x="1075764" y="649066"/>
                  </a:cubicBezTo>
                  <a:cubicBezTo>
                    <a:pt x="1237129" y="590795"/>
                    <a:pt x="1492623" y="85784"/>
                    <a:pt x="1631576" y="12572"/>
                  </a:cubicBezTo>
                  <a:cubicBezTo>
                    <a:pt x="1770529" y="-60640"/>
                    <a:pt x="1909482" y="209796"/>
                    <a:pt x="1909482" y="209796"/>
                  </a:cubicBezTo>
                  <a:lnTo>
                    <a:pt x="1909482" y="209796"/>
                  </a:lnTo>
                </a:path>
              </a:pathLst>
            </a:custGeom>
            <a:noFill/>
            <a:ln w="76200">
              <a:solidFill>
                <a:srgbClr val="FFFF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Explosion 2 20"/>
          <p:cNvSpPr/>
          <p:nvPr/>
        </p:nvSpPr>
        <p:spPr>
          <a:xfrm>
            <a:off x="-255990" y="-125713"/>
            <a:ext cx="4466676" cy="3549333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0070C0"/>
                </a:solidFill>
                <a:latin typeface="ITC Symbol Std Black" panose="020E0903030506020404" pitchFamily="34" charset="0"/>
              </a:rPr>
              <a:t>CATCH YOUR FISH!!!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097" y="156615"/>
            <a:ext cx="1840109" cy="165778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769843" y="1339866"/>
            <a:ext cx="2954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ITC Symbol Std Black" panose="020E0903030506020404" pitchFamily="34" charset="0"/>
              </a:rPr>
              <a:t>Round 3</a:t>
            </a:r>
          </a:p>
        </p:txBody>
      </p:sp>
    </p:spTree>
    <p:extLst>
      <p:ext uri="{BB962C8B-B14F-4D97-AF65-F5344CB8AC3E}">
        <p14:creationId xmlns:p14="http://schemas.microsoft.com/office/powerpoint/2010/main" val="356413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-1.48148E-6 L 4.1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540" y="2564904"/>
            <a:ext cx="64087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  <a:latin typeface="ITC Symbol Std Black" panose="020E0903030506020404" pitchFamily="34" charset="0"/>
              </a:rPr>
              <a:t>Q. Did the safe zone help protect the sharks?</a:t>
            </a:r>
          </a:p>
          <a:p>
            <a:endParaRPr lang="en-GB" sz="3000" dirty="0">
              <a:solidFill>
                <a:schemeClr val="bg1"/>
              </a:solidFill>
              <a:latin typeface="ITC Symbol Std Black" panose="020E0903030506020404" pitchFamily="34" charset="0"/>
            </a:endParaRPr>
          </a:p>
          <a:p>
            <a:r>
              <a:rPr lang="en-GB" sz="3000" dirty="0">
                <a:solidFill>
                  <a:schemeClr val="bg1"/>
                </a:solidFill>
                <a:latin typeface="ITC Symbol Std Black" panose="020E0903030506020404" pitchFamily="34" charset="0"/>
              </a:rPr>
              <a:t>Q. Did the safe zone help to protect the skates? </a:t>
            </a:r>
          </a:p>
          <a:p>
            <a:endParaRPr lang="en-GB" sz="3000" dirty="0">
              <a:solidFill>
                <a:schemeClr val="bg1"/>
              </a:solidFill>
              <a:latin typeface="ITC Symbol Std Black" panose="020E0903030506020404" pitchFamily="34" charset="0"/>
            </a:endParaRPr>
          </a:p>
          <a:p>
            <a:r>
              <a:rPr lang="en-GB" sz="3000" dirty="0">
                <a:solidFill>
                  <a:schemeClr val="bg1"/>
                </a:solidFill>
                <a:latin typeface="ITC Symbol Std Black" panose="020E0903030506020404" pitchFamily="34" charset="0"/>
              </a:rPr>
              <a:t>Q. Will you be able to fish next year?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43532" y="1056501"/>
            <a:ext cx="3144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ITC Symbol Std Black" panose="020E0903030506020404" pitchFamily="34" charset="0"/>
              </a:rPr>
              <a:t>Round 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65532"/>
            <a:ext cx="1840109" cy="1657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05" y="332656"/>
            <a:ext cx="1232127" cy="174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6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1285" y="620688"/>
            <a:ext cx="4248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Univers 45 Light" pitchFamily="50" charset="0"/>
              </a:rPr>
              <a:t>Sharks are </a:t>
            </a:r>
            <a:r>
              <a:rPr lang="en-GB" sz="2800" dirty="0">
                <a:solidFill>
                  <a:srgbClr val="FFFF0D"/>
                </a:solidFill>
                <a:latin typeface="Univers 45 Light" pitchFamily="50" charset="0"/>
              </a:rPr>
              <a:t>mobile</a:t>
            </a:r>
            <a:r>
              <a:rPr lang="en-GB" sz="2800" dirty="0">
                <a:solidFill>
                  <a:schemeClr val="bg1"/>
                </a:solidFill>
                <a:latin typeface="Univers 45 Light" pitchFamily="50" charset="0"/>
              </a:rPr>
              <a:t>.</a:t>
            </a:r>
          </a:p>
          <a:p>
            <a:r>
              <a:rPr lang="en-GB" sz="2800" dirty="0">
                <a:solidFill>
                  <a:schemeClr val="bg1"/>
                </a:solidFill>
                <a:latin typeface="Univers 45 Light" pitchFamily="50" charset="0"/>
              </a:rPr>
              <a:t>This makes it more difficult to protect them.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1285" y="2977569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Univers 45 Light" pitchFamily="50" charset="0"/>
              </a:rPr>
              <a:t>Skates have a ‘</a:t>
            </a:r>
            <a:r>
              <a:rPr lang="en-GB" sz="2800" dirty="0">
                <a:solidFill>
                  <a:srgbClr val="FFFF0D"/>
                </a:solidFill>
                <a:latin typeface="Univers 45 Light" pitchFamily="50" charset="0"/>
              </a:rPr>
              <a:t>home</a:t>
            </a:r>
            <a:r>
              <a:rPr lang="en-GB" sz="2800" dirty="0">
                <a:solidFill>
                  <a:schemeClr val="bg1"/>
                </a:solidFill>
                <a:latin typeface="Univers 45 Light" pitchFamily="50" charset="0"/>
              </a:rPr>
              <a:t>’.</a:t>
            </a:r>
          </a:p>
          <a:p>
            <a:r>
              <a:rPr lang="en-GB" sz="2800" dirty="0">
                <a:solidFill>
                  <a:schemeClr val="bg1"/>
                </a:solidFill>
                <a:latin typeface="Univers 45 Light" pitchFamily="50" charset="0"/>
              </a:rPr>
              <a:t>This is called site fidelity.</a:t>
            </a:r>
          </a:p>
        </p:txBody>
      </p:sp>
      <p:pic>
        <p:nvPicPr>
          <p:cNvPr id="7" name="Shape 89" descr="\\UWFILE1\Shared\Projects\1. CURRENT PROJECTS\Current Projects\Sea Deep - HLF\Communications\Website\Website images\Flapper Skate 2 - credit SSACN.jpg"/>
          <p:cNvPicPr preferRelativeResize="0"/>
          <p:nvPr/>
        </p:nvPicPr>
        <p:blipFill rotWithShape="1">
          <a:blip r:embed="rId2">
            <a:alphaModFix/>
          </a:blip>
          <a:srcRect l="8434" t="24544" r="4281" b="16223"/>
          <a:stretch/>
        </p:blipFill>
        <p:spPr>
          <a:xfrm>
            <a:off x="292078" y="2390045"/>
            <a:ext cx="4101444" cy="2129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Blue shar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13662" r="16981" b="19252"/>
          <a:stretch/>
        </p:blipFill>
        <p:spPr bwMode="auto">
          <a:xfrm>
            <a:off x="292078" y="339323"/>
            <a:ext cx="4101444" cy="205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49692" y="4571393"/>
            <a:ext cx="4200278" cy="2098313"/>
            <a:chOff x="1182854" y="2396436"/>
            <a:chExt cx="6373906" cy="3456384"/>
          </a:xfrm>
        </p:grpSpPr>
        <p:sp>
          <p:nvSpPr>
            <p:cNvPr id="10" name="Rectangle 9"/>
            <p:cNvSpPr/>
            <p:nvPr/>
          </p:nvSpPr>
          <p:spPr>
            <a:xfrm>
              <a:off x="1201455" y="2396436"/>
              <a:ext cx="6336704" cy="34563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182854" y="5018031"/>
              <a:ext cx="6373906" cy="815788"/>
            </a:xfrm>
            <a:custGeom>
              <a:avLst/>
              <a:gdLst>
                <a:gd name="connsiteX0" fmla="*/ 17930 w 6373906"/>
                <a:gd name="connsiteY0" fmla="*/ 0 h 815788"/>
                <a:gd name="connsiteX1" fmla="*/ 0 w 6373906"/>
                <a:gd name="connsiteY1" fmla="*/ 815788 h 815788"/>
                <a:gd name="connsiteX2" fmla="*/ 6364941 w 6373906"/>
                <a:gd name="connsiteY2" fmla="*/ 815788 h 815788"/>
                <a:gd name="connsiteX3" fmla="*/ 6373906 w 6373906"/>
                <a:gd name="connsiteY3" fmla="*/ 143435 h 815788"/>
                <a:gd name="connsiteX4" fmla="*/ 5800165 w 6373906"/>
                <a:gd name="connsiteY4" fmla="*/ 286870 h 815788"/>
                <a:gd name="connsiteX5" fmla="*/ 5172635 w 6373906"/>
                <a:gd name="connsiteY5" fmla="*/ 161364 h 815788"/>
                <a:gd name="connsiteX6" fmla="*/ 4706471 w 6373906"/>
                <a:gd name="connsiteY6" fmla="*/ 188258 h 815788"/>
                <a:gd name="connsiteX7" fmla="*/ 4329953 w 6373906"/>
                <a:gd name="connsiteY7" fmla="*/ 80682 h 815788"/>
                <a:gd name="connsiteX8" fmla="*/ 4294094 w 6373906"/>
                <a:gd name="connsiteY8" fmla="*/ 251011 h 815788"/>
                <a:gd name="connsiteX9" fmla="*/ 3998259 w 6373906"/>
                <a:gd name="connsiteY9" fmla="*/ 197223 h 815788"/>
                <a:gd name="connsiteX10" fmla="*/ 3200400 w 6373906"/>
                <a:gd name="connsiteY10" fmla="*/ 215153 h 815788"/>
                <a:gd name="connsiteX11" fmla="*/ 2510118 w 6373906"/>
                <a:gd name="connsiteY11" fmla="*/ 116541 h 815788"/>
                <a:gd name="connsiteX12" fmla="*/ 2232212 w 6373906"/>
                <a:gd name="connsiteY12" fmla="*/ 286870 h 815788"/>
                <a:gd name="connsiteX13" fmla="*/ 2026024 w 6373906"/>
                <a:gd name="connsiteY13" fmla="*/ 98611 h 815788"/>
                <a:gd name="connsiteX14" fmla="*/ 1488141 w 6373906"/>
                <a:gd name="connsiteY14" fmla="*/ 233082 h 815788"/>
                <a:gd name="connsiteX15" fmla="*/ 986118 w 6373906"/>
                <a:gd name="connsiteY15" fmla="*/ 179294 h 815788"/>
                <a:gd name="connsiteX16" fmla="*/ 564777 w 6373906"/>
                <a:gd name="connsiteY16" fmla="*/ 143435 h 815788"/>
                <a:gd name="connsiteX17" fmla="*/ 17930 w 6373906"/>
                <a:gd name="connsiteY17" fmla="*/ 0 h 81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73906" h="815788">
                  <a:moveTo>
                    <a:pt x="17930" y="0"/>
                  </a:moveTo>
                  <a:lnTo>
                    <a:pt x="0" y="815788"/>
                  </a:lnTo>
                  <a:lnTo>
                    <a:pt x="6364941" y="815788"/>
                  </a:lnTo>
                  <a:lnTo>
                    <a:pt x="6373906" y="143435"/>
                  </a:lnTo>
                  <a:lnTo>
                    <a:pt x="5800165" y="286870"/>
                  </a:lnTo>
                  <a:lnTo>
                    <a:pt x="5172635" y="161364"/>
                  </a:lnTo>
                  <a:lnTo>
                    <a:pt x="4706471" y="188258"/>
                  </a:lnTo>
                  <a:lnTo>
                    <a:pt x="4329953" y="80682"/>
                  </a:lnTo>
                  <a:lnTo>
                    <a:pt x="4294094" y="251011"/>
                  </a:lnTo>
                  <a:lnTo>
                    <a:pt x="3998259" y="197223"/>
                  </a:lnTo>
                  <a:lnTo>
                    <a:pt x="3200400" y="215153"/>
                  </a:lnTo>
                  <a:lnTo>
                    <a:pt x="2510118" y="116541"/>
                  </a:lnTo>
                  <a:lnTo>
                    <a:pt x="2232212" y="286870"/>
                  </a:lnTo>
                  <a:lnTo>
                    <a:pt x="2026024" y="98611"/>
                  </a:lnTo>
                  <a:lnTo>
                    <a:pt x="1488141" y="233082"/>
                  </a:lnTo>
                  <a:lnTo>
                    <a:pt x="986118" y="179294"/>
                  </a:lnTo>
                  <a:lnTo>
                    <a:pt x="564777" y="143435"/>
                  </a:lnTo>
                  <a:lnTo>
                    <a:pt x="17930" y="0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418" y="2595824"/>
              <a:ext cx="1142210" cy="6909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3" name="Picture 12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968" y="4080405"/>
              <a:ext cx="1142210" cy="6909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4" name="Picture 13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247" y="4308053"/>
              <a:ext cx="1142210" cy="6909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5" name="Picture 14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247" y="2548954"/>
              <a:ext cx="1142210" cy="6909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6" name="Picture 15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4056" y="3359462"/>
              <a:ext cx="1142210" cy="6909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7" name="Picture 2" descr="CartoonShar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35205" y="3253453"/>
              <a:ext cx="648073" cy="1287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artoonShar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174940" y="3981391"/>
              <a:ext cx="648073" cy="1287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artoonShar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180051" y="2236599"/>
              <a:ext cx="648073" cy="1287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artoonShar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161076" y="2164719"/>
              <a:ext cx="648073" cy="1287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/>
            <p:cNvPicPr/>
            <p:nvPr/>
          </p:nvPicPr>
          <p:blipFill rotWithShape="1"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" r="4069" b="2425"/>
            <a:stretch/>
          </p:blipFill>
          <p:spPr bwMode="auto">
            <a:xfrm rot="2675896">
              <a:off x="5327450" y="4030251"/>
              <a:ext cx="840954" cy="731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/>
            <p:cNvPicPr/>
            <p:nvPr/>
          </p:nvPicPr>
          <p:blipFill rotWithShape="1"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" r="4069" b="2425"/>
            <a:stretch/>
          </p:blipFill>
          <p:spPr bwMode="auto">
            <a:xfrm rot="2675896">
              <a:off x="5703444" y="4451504"/>
              <a:ext cx="840954" cy="731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/>
            <p:cNvPicPr/>
            <p:nvPr/>
          </p:nvPicPr>
          <p:blipFill rotWithShape="1"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" r="4069" b="2425"/>
            <a:stretch/>
          </p:blipFill>
          <p:spPr bwMode="auto">
            <a:xfrm rot="2675896">
              <a:off x="6066467" y="3931210"/>
              <a:ext cx="840954" cy="731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3"/>
            <p:cNvPicPr/>
            <p:nvPr/>
          </p:nvPicPr>
          <p:blipFill rotWithShape="1"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" r="4069" b="2425"/>
            <a:stretch/>
          </p:blipFill>
          <p:spPr bwMode="auto">
            <a:xfrm rot="2675896">
              <a:off x="6579947" y="4352463"/>
              <a:ext cx="840954" cy="7318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TextBox 25"/>
          <p:cNvSpPr txBox="1"/>
          <p:nvPr/>
        </p:nvSpPr>
        <p:spPr>
          <a:xfrm>
            <a:off x="4554793" y="4668149"/>
            <a:ext cx="44581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FF0D"/>
                </a:solidFill>
                <a:latin typeface="Univers 45 Light" pitchFamily="50" charset="0"/>
              </a:rPr>
              <a:t>Safe zones </a:t>
            </a:r>
            <a:r>
              <a:rPr lang="en-GB" sz="2800" dirty="0">
                <a:solidFill>
                  <a:schemeClr val="bg1"/>
                </a:solidFill>
                <a:latin typeface="Univers 45 Light" pitchFamily="50" charset="0"/>
              </a:rPr>
              <a:t>or </a:t>
            </a:r>
            <a:r>
              <a:rPr lang="en-GB" sz="2800" dirty="0">
                <a:solidFill>
                  <a:srgbClr val="FFFF0D"/>
                </a:solidFill>
                <a:latin typeface="Univers 45 Light" pitchFamily="50" charset="0"/>
              </a:rPr>
              <a:t>Marine Protected Areas </a:t>
            </a:r>
            <a:r>
              <a:rPr lang="en-GB" sz="2800" dirty="0">
                <a:solidFill>
                  <a:schemeClr val="bg1"/>
                </a:solidFill>
                <a:latin typeface="Univers 45 Light" pitchFamily="50" charset="0"/>
              </a:rPr>
              <a:t>can be effective protection for species that live in one area.</a:t>
            </a:r>
          </a:p>
        </p:txBody>
      </p:sp>
    </p:spTree>
    <p:extLst>
      <p:ext uri="{BB962C8B-B14F-4D97-AF65-F5344CB8AC3E}">
        <p14:creationId xmlns:p14="http://schemas.microsoft.com/office/powerpoint/2010/main" val="202193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12"/>
          <p:cNvSpPr txBox="1"/>
          <p:nvPr/>
        </p:nvSpPr>
        <p:spPr>
          <a:xfrm>
            <a:off x="1043608" y="3717032"/>
            <a:ext cx="7424927" cy="1805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chemeClr val="bg1"/>
                </a:solidFill>
                <a:latin typeface="ITC Symbol Std Black" panose="020E0903030506020404" pitchFamily="34" charset="0"/>
                <a:ea typeface="Arial"/>
                <a:cs typeface="Arial"/>
                <a:sym typeface="Arial"/>
              </a:rPr>
              <a:t>Group Activity – </a:t>
            </a:r>
            <a:r>
              <a:rPr lang="en-US" sz="3600" b="1" dirty="0">
                <a:solidFill>
                  <a:srgbClr val="FFFF0D"/>
                </a:solidFill>
                <a:latin typeface="ITC Symbol Std Black" panose="020E0903030506020404" pitchFamily="34" charset="0"/>
                <a:ea typeface="Arial"/>
                <a:cs typeface="Arial"/>
                <a:sym typeface="Arial"/>
              </a:rPr>
              <a:t>Take Action!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1"/>
              </a:solidFill>
              <a:latin typeface="ITC Symbol Std Black" panose="020E0903030506020404" pitchFamily="34" charset="0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ITC Symbol Std Black" panose="020E0903030506020404" pitchFamily="34" charset="0"/>
                <a:ea typeface="Arial"/>
                <a:cs typeface="Arial"/>
                <a:sym typeface="Arial"/>
              </a:rPr>
              <a:t>What can you do as individuals and in groups to help protect sharks, skates and rays? </a:t>
            </a:r>
            <a:endParaRPr sz="2800" dirty="0">
              <a:solidFill>
                <a:schemeClr val="bg1"/>
              </a:solidFill>
              <a:latin typeface="ITC Symbol Std Black" panose="020E09030305060204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5" name="Picture 2" descr="Image result for shark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8898" flipH="1">
            <a:off x="381426" y="273782"/>
            <a:ext cx="491383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887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4722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ITC Symbol Std Black" panose="020E0903030506020404"/>
              </a:rPr>
              <a:t>Who are you?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2656"/>
            <a:ext cx="3020670" cy="27213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588107"/>
            <a:ext cx="7272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You are a </a:t>
            </a:r>
            <a:r>
              <a:rPr lang="en-US" sz="3000" b="1" dirty="0" smtClean="0">
                <a:solidFill>
                  <a:schemeClr val="bg1"/>
                </a:solidFill>
              </a:rPr>
              <a:t>fisherperson!</a:t>
            </a:r>
            <a:endParaRPr lang="en-US" sz="3000" dirty="0">
              <a:solidFill>
                <a:schemeClr val="bg1"/>
              </a:solidFill>
            </a:endParaRPr>
          </a:p>
          <a:p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You own a large fishing boat </a:t>
            </a:r>
          </a:p>
          <a:p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You catch fish and sell them to the fishmonger at a reasonable price</a:t>
            </a:r>
          </a:p>
          <a:p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You sell the fish you catch to make money required for boat repairs and living costs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6563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167" l="2625" r="9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59" y="2257668"/>
            <a:ext cx="1809763" cy="1357322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>
            <a:off x="3815916" y="2535424"/>
            <a:ext cx="1512168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123728" y="5146886"/>
            <a:ext cx="1351332" cy="769621"/>
          </a:xfrm>
          <a:prstGeom prst="ellipse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500" b="1" dirty="0">
                <a:solidFill>
                  <a:srgbClr val="2E74B5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£</a:t>
            </a:r>
            <a:endParaRPr lang="en-GB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01807" y="5158757"/>
            <a:ext cx="1340386" cy="769622"/>
          </a:xfrm>
          <a:prstGeom prst="ellipse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500" b="1" dirty="0">
                <a:solidFill>
                  <a:srgbClr val="2E74B5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££</a:t>
            </a:r>
            <a:endParaRPr lang="en-GB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79660" y="5146881"/>
            <a:ext cx="1600652" cy="789746"/>
          </a:xfrm>
          <a:prstGeom prst="ellipse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500" b="1" dirty="0">
                <a:solidFill>
                  <a:srgbClr val="2E74B5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£££</a:t>
            </a:r>
            <a:endParaRPr lang="en-GB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549" y="3614990"/>
            <a:ext cx="8136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C00000"/>
                </a:solidFill>
                <a:latin typeface="ITC Symbol Std Black" panose="020E0903030506020404" pitchFamily="34" charset="0"/>
              </a:rPr>
              <a:t>CAREFUL!</a:t>
            </a:r>
            <a:endParaRPr lang="en-GB" sz="3000" dirty="0">
              <a:solidFill>
                <a:schemeClr val="bg1"/>
              </a:solidFill>
              <a:latin typeface="ITC Symbol Std Black" panose="020E0903030506020404" pitchFamily="34" charset="0"/>
            </a:endParaRPr>
          </a:p>
          <a:p>
            <a:pPr algn="ctr"/>
            <a:r>
              <a:rPr lang="en-GB" sz="3000" dirty="0">
                <a:solidFill>
                  <a:schemeClr val="bg1"/>
                </a:solidFill>
                <a:latin typeface="ITC Symbol Std Black" panose="020E0903030506020404" pitchFamily="34" charset="0"/>
              </a:rPr>
              <a:t>These fish have different values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13583" y="418389"/>
            <a:ext cx="4516835" cy="1574273"/>
            <a:chOff x="2839689" y="418389"/>
            <a:chExt cx="4516835" cy="1574273"/>
          </a:xfrm>
        </p:grpSpPr>
        <p:sp>
          <p:nvSpPr>
            <p:cNvPr id="11" name="TextBox 10"/>
            <p:cNvSpPr txBox="1"/>
            <p:nvPr/>
          </p:nvSpPr>
          <p:spPr>
            <a:xfrm>
              <a:off x="2839689" y="638248"/>
              <a:ext cx="3464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ITC Symbol Std Black" panose="020E0903030506020404"/>
                </a:rPr>
                <a:t>Your job?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112" y="418389"/>
              <a:ext cx="1747412" cy="1574273"/>
            </a:xfrm>
            <a:prstGeom prst="rect">
              <a:avLst/>
            </a:prstGeom>
          </p:spPr>
        </p:pic>
      </p:grpSp>
      <p:pic>
        <p:nvPicPr>
          <p:cNvPr id="12" name="Picture 11" descr="C:\Users\ConorP\AppData\Local\Microsoft\Windows\INetCache\Content.Word\Shark_Skate Adult Species for Egg Case ID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455" r="8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75" y="2293143"/>
            <a:ext cx="1828421" cy="11061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8313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4722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ITC Symbol Std Black" panose="020E0903030506020404"/>
              </a:rPr>
              <a:t>Who am I?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2408" y="1700808"/>
            <a:ext cx="67687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I am the </a:t>
            </a:r>
            <a:r>
              <a:rPr lang="en-US" sz="3000" b="1" dirty="0">
                <a:solidFill>
                  <a:schemeClr val="bg1"/>
                </a:solidFill>
              </a:rPr>
              <a:t>Fisheries Scientist</a:t>
            </a:r>
            <a:r>
              <a:rPr lang="en-US" sz="3000" dirty="0">
                <a:solidFill>
                  <a:schemeClr val="bg1"/>
                </a:solidFill>
              </a:rPr>
              <a:t>!</a:t>
            </a:r>
          </a:p>
          <a:p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My job is to make sure that everybody gets enough fish while leaving sufficient adult fish in the sea to produce the baby fish needed for the future</a:t>
            </a:r>
          </a:p>
          <a:p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I put rules in place </a:t>
            </a:r>
            <a:r>
              <a:rPr lang="en-US" sz="3000" dirty="0" smtClean="0">
                <a:solidFill>
                  <a:schemeClr val="bg1"/>
                </a:solidFill>
              </a:rPr>
              <a:t>that </a:t>
            </a:r>
            <a:r>
              <a:rPr lang="en-US" sz="3000" dirty="0">
                <a:solidFill>
                  <a:schemeClr val="bg1"/>
                </a:solidFill>
              </a:rPr>
              <a:t>limit the number of fish fisherpersons can catch each year – These rules are called </a:t>
            </a:r>
            <a:r>
              <a:rPr lang="en-US" sz="3000" b="1" dirty="0">
                <a:solidFill>
                  <a:schemeClr val="bg1"/>
                </a:solidFill>
              </a:rPr>
              <a:t>Fishing Limits</a:t>
            </a:r>
            <a:endParaRPr lang="en-GB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25372"/>
            <a:ext cx="2277626" cy="323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0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5962" y="620688"/>
            <a:ext cx="2425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ITC Symbol Std Black" panose="020E0903030506020404" pitchFamily="34" charset="0"/>
              </a:rPr>
              <a:t>Year 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81155" y="3429000"/>
            <a:ext cx="5781691" cy="3169314"/>
            <a:chOff x="878541" y="3068960"/>
            <a:chExt cx="6373906" cy="3457346"/>
          </a:xfrm>
        </p:grpSpPr>
        <p:sp>
          <p:nvSpPr>
            <p:cNvPr id="6" name="Rectangle 5"/>
            <p:cNvSpPr/>
            <p:nvPr/>
          </p:nvSpPr>
          <p:spPr>
            <a:xfrm>
              <a:off x="899592" y="3068960"/>
              <a:ext cx="6336704" cy="34563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3271052"/>
              <a:ext cx="1588684" cy="961072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8" name="Picture 7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610" y="3254062"/>
              <a:ext cx="1588684" cy="961072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9" name="Picture 8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874" y="4467259"/>
              <a:ext cx="1588684" cy="961072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0" name="Picture 9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4376308"/>
              <a:ext cx="1588684" cy="961072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1" name="Picture 10" descr="C:\Users\ConorP\AppData\Local\Microsoft\Windows\INetCache\Content.Word\Shark_Skate Adult Species for Egg Case ID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521" y="3306494"/>
              <a:ext cx="1588684" cy="961072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sp>
          <p:nvSpPr>
            <p:cNvPr id="12" name="Freeform 11"/>
            <p:cNvSpPr/>
            <p:nvPr/>
          </p:nvSpPr>
          <p:spPr>
            <a:xfrm>
              <a:off x="878541" y="5710518"/>
              <a:ext cx="6373906" cy="815788"/>
            </a:xfrm>
            <a:custGeom>
              <a:avLst/>
              <a:gdLst>
                <a:gd name="connsiteX0" fmla="*/ 17930 w 6373906"/>
                <a:gd name="connsiteY0" fmla="*/ 0 h 815788"/>
                <a:gd name="connsiteX1" fmla="*/ 0 w 6373906"/>
                <a:gd name="connsiteY1" fmla="*/ 815788 h 815788"/>
                <a:gd name="connsiteX2" fmla="*/ 6364941 w 6373906"/>
                <a:gd name="connsiteY2" fmla="*/ 815788 h 815788"/>
                <a:gd name="connsiteX3" fmla="*/ 6373906 w 6373906"/>
                <a:gd name="connsiteY3" fmla="*/ 143435 h 815788"/>
                <a:gd name="connsiteX4" fmla="*/ 5800165 w 6373906"/>
                <a:gd name="connsiteY4" fmla="*/ 286870 h 815788"/>
                <a:gd name="connsiteX5" fmla="*/ 5172635 w 6373906"/>
                <a:gd name="connsiteY5" fmla="*/ 161364 h 815788"/>
                <a:gd name="connsiteX6" fmla="*/ 4706471 w 6373906"/>
                <a:gd name="connsiteY6" fmla="*/ 188258 h 815788"/>
                <a:gd name="connsiteX7" fmla="*/ 4329953 w 6373906"/>
                <a:gd name="connsiteY7" fmla="*/ 80682 h 815788"/>
                <a:gd name="connsiteX8" fmla="*/ 4294094 w 6373906"/>
                <a:gd name="connsiteY8" fmla="*/ 251011 h 815788"/>
                <a:gd name="connsiteX9" fmla="*/ 3998259 w 6373906"/>
                <a:gd name="connsiteY9" fmla="*/ 197223 h 815788"/>
                <a:gd name="connsiteX10" fmla="*/ 3200400 w 6373906"/>
                <a:gd name="connsiteY10" fmla="*/ 215153 h 815788"/>
                <a:gd name="connsiteX11" fmla="*/ 2510118 w 6373906"/>
                <a:gd name="connsiteY11" fmla="*/ 116541 h 815788"/>
                <a:gd name="connsiteX12" fmla="*/ 2232212 w 6373906"/>
                <a:gd name="connsiteY12" fmla="*/ 286870 h 815788"/>
                <a:gd name="connsiteX13" fmla="*/ 2026024 w 6373906"/>
                <a:gd name="connsiteY13" fmla="*/ 98611 h 815788"/>
                <a:gd name="connsiteX14" fmla="*/ 1488141 w 6373906"/>
                <a:gd name="connsiteY14" fmla="*/ 233082 h 815788"/>
                <a:gd name="connsiteX15" fmla="*/ 986118 w 6373906"/>
                <a:gd name="connsiteY15" fmla="*/ 179294 h 815788"/>
                <a:gd name="connsiteX16" fmla="*/ 564777 w 6373906"/>
                <a:gd name="connsiteY16" fmla="*/ 143435 h 815788"/>
                <a:gd name="connsiteX17" fmla="*/ 17930 w 6373906"/>
                <a:gd name="connsiteY17" fmla="*/ 0 h 81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73906" h="815788">
                  <a:moveTo>
                    <a:pt x="17930" y="0"/>
                  </a:moveTo>
                  <a:lnTo>
                    <a:pt x="0" y="815788"/>
                  </a:lnTo>
                  <a:lnTo>
                    <a:pt x="6364941" y="815788"/>
                  </a:lnTo>
                  <a:lnTo>
                    <a:pt x="6373906" y="143435"/>
                  </a:lnTo>
                  <a:lnTo>
                    <a:pt x="5800165" y="286870"/>
                  </a:lnTo>
                  <a:lnTo>
                    <a:pt x="5172635" y="161364"/>
                  </a:lnTo>
                  <a:lnTo>
                    <a:pt x="4706471" y="188258"/>
                  </a:lnTo>
                  <a:lnTo>
                    <a:pt x="4329953" y="80682"/>
                  </a:lnTo>
                  <a:lnTo>
                    <a:pt x="4294094" y="251011"/>
                  </a:lnTo>
                  <a:lnTo>
                    <a:pt x="3998259" y="197223"/>
                  </a:lnTo>
                  <a:lnTo>
                    <a:pt x="3200400" y="215153"/>
                  </a:lnTo>
                  <a:lnTo>
                    <a:pt x="2510118" y="116541"/>
                  </a:lnTo>
                  <a:lnTo>
                    <a:pt x="2232212" y="286870"/>
                  </a:lnTo>
                  <a:lnTo>
                    <a:pt x="2026024" y="98611"/>
                  </a:lnTo>
                  <a:lnTo>
                    <a:pt x="1488141" y="233082"/>
                  </a:lnTo>
                  <a:lnTo>
                    <a:pt x="986118" y="179294"/>
                  </a:lnTo>
                  <a:lnTo>
                    <a:pt x="564777" y="143435"/>
                  </a:lnTo>
                  <a:lnTo>
                    <a:pt x="17930" y="0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Explosion 2 2"/>
          <p:cNvSpPr/>
          <p:nvPr/>
        </p:nvSpPr>
        <p:spPr>
          <a:xfrm>
            <a:off x="0" y="468104"/>
            <a:ext cx="4530590" cy="3528293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0070C0"/>
                </a:solidFill>
                <a:latin typeface="ITC Symbol Std Black" panose="020E0903030506020404" pitchFamily="34" charset="0"/>
              </a:rPr>
              <a:t>CATCH YOUR FISH!!!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21" y="177853"/>
            <a:ext cx="3025972" cy="272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3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-1.48148E-6 L 4.1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540" y="2564904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ITC Symbol Std Black" panose="020E0903030506020404" pitchFamily="34" charset="0"/>
              </a:rPr>
              <a:t>Q. How much money did you make?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7428" y="4158702"/>
            <a:ext cx="6438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ITC Symbol Std Black" panose="020E0903030506020404" pitchFamily="34" charset="0"/>
              </a:rPr>
              <a:t>Q. Who earned the most money?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0489" y="638242"/>
            <a:ext cx="2643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ITC Symbol Std Black" panose="020E0903030506020404" pitchFamily="34" charset="0"/>
              </a:rPr>
              <a:t>Year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7026"/>
            <a:ext cx="2169355" cy="195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6114" y="562844"/>
            <a:ext cx="2643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ITC Symbol Std Black" panose="020E0903030506020404" pitchFamily="34" charset="0"/>
              </a:rPr>
              <a:t>Year 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67644" y="1997030"/>
            <a:ext cx="6408712" cy="4105418"/>
            <a:chOff x="878541" y="3068960"/>
            <a:chExt cx="6373906" cy="3457346"/>
          </a:xfrm>
        </p:grpSpPr>
        <p:sp>
          <p:nvSpPr>
            <p:cNvPr id="6" name="Rectangle 5"/>
            <p:cNvSpPr/>
            <p:nvPr/>
          </p:nvSpPr>
          <p:spPr>
            <a:xfrm>
              <a:off x="899592" y="3068960"/>
              <a:ext cx="6336704" cy="34563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878541" y="5710518"/>
              <a:ext cx="6373906" cy="815788"/>
            </a:xfrm>
            <a:custGeom>
              <a:avLst/>
              <a:gdLst>
                <a:gd name="connsiteX0" fmla="*/ 17930 w 6373906"/>
                <a:gd name="connsiteY0" fmla="*/ 0 h 815788"/>
                <a:gd name="connsiteX1" fmla="*/ 0 w 6373906"/>
                <a:gd name="connsiteY1" fmla="*/ 815788 h 815788"/>
                <a:gd name="connsiteX2" fmla="*/ 6364941 w 6373906"/>
                <a:gd name="connsiteY2" fmla="*/ 815788 h 815788"/>
                <a:gd name="connsiteX3" fmla="*/ 6373906 w 6373906"/>
                <a:gd name="connsiteY3" fmla="*/ 143435 h 815788"/>
                <a:gd name="connsiteX4" fmla="*/ 5800165 w 6373906"/>
                <a:gd name="connsiteY4" fmla="*/ 286870 h 815788"/>
                <a:gd name="connsiteX5" fmla="*/ 5172635 w 6373906"/>
                <a:gd name="connsiteY5" fmla="*/ 161364 h 815788"/>
                <a:gd name="connsiteX6" fmla="*/ 4706471 w 6373906"/>
                <a:gd name="connsiteY6" fmla="*/ 188258 h 815788"/>
                <a:gd name="connsiteX7" fmla="*/ 4329953 w 6373906"/>
                <a:gd name="connsiteY7" fmla="*/ 80682 h 815788"/>
                <a:gd name="connsiteX8" fmla="*/ 4294094 w 6373906"/>
                <a:gd name="connsiteY8" fmla="*/ 251011 h 815788"/>
                <a:gd name="connsiteX9" fmla="*/ 3998259 w 6373906"/>
                <a:gd name="connsiteY9" fmla="*/ 197223 h 815788"/>
                <a:gd name="connsiteX10" fmla="*/ 3200400 w 6373906"/>
                <a:gd name="connsiteY10" fmla="*/ 215153 h 815788"/>
                <a:gd name="connsiteX11" fmla="*/ 2510118 w 6373906"/>
                <a:gd name="connsiteY11" fmla="*/ 116541 h 815788"/>
                <a:gd name="connsiteX12" fmla="*/ 2232212 w 6373906"/>
                <a:gd name="connsiteY12" fmla="*/ 286870 h 815788"/>
                <a:gd name="connsiteX13" fmla="*/ 2026024 w 6373906"/>
                <a:gd name="connsiteY13" fmla="*/ 98611 h 815788"/>
                <a:gd name="connsiteX14" fmla="*/ 1488141 w 6373906"/>
                <a:gd name="connsiteY14" fmla="*/ 233082 h 815788"/>
                <a:gd name="connsiteX15" fmla="*/ 986118 w 6373906"/>
                <a:gd name="connsiteY15" fmla="*/ 179294 h 815788"/>
                <a:gd name="connsiteX16" fmla="*/ 564777 w 6373906"/>
                <a:gd name="connsiteY16" fmla="*/ 143435 h 815788"/>
                <a:gd name="connsiteX17" fmla="*/ 17930 w 6373906"/>
                <a:gd name="connsiteY17" fmla="*/ 0 h 81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73906" h="815788">
                  <a:moveTo>
                    <a:pt x="17930" y="0"/>
                  </a:moveTo>
                  <a:lnTo>
                    <a:pt x="0" y="815788"/>
                  </a:lnTo>
                  <a:lnTo>
                    <a:pt x="6364941" y="815788"/>
                  </a:lnTo>
                  <a:lnTo>
                    <a:pt x="6373906" y="143435"/>
                  </a:lnTo>
                  <a:lnTo>
                    <a:pt x="5800165" y="286870"/>
                  </a:lnTo>
                  <a:lnTo>
                    <a:pt x="5172635" y="161364"/>
                  </a:lnTo>
                  <a:lnTo>
                    <a:pt x="4706471" y="188258"/>
                  </a:lnTo>
                  <a:lnTo>
                    <a:pt x="4329953" y="80682"/>
                  </a:lnTo>
                  <a:lnTo>
                    <a:pt x="4294094" y="251011"/>
                  </a:lnTo>
                  <a:lnTo>
                    <a:pt x="3998259" y="197223"/>
                  </a:lnTo>
                  <a:lnTo>
                    <a:pt x="3200400" y="215153"/>
                  </a:lnTo>
                  <a:lnTo>
                    <a:pt x="2510118" y="116541"/>
                  </a:lnTo>
                  <a:lnTo>
                    <a:pt x="2232212" y="286870"/>
                  </a:lnTo>
                  <a:lnTo>
                    <a:pt x="2026024" y="98611"/>
                  </a:lnTo>
                  <a:lnTo>
                    <a:pt x="1488141" y="233082"/>
                  </a:lnTo>
                  <a:lnTo>
                    <a:pt x="986118" y="179294"/>
                  </a:lnTo>
                  <a:lnTo>
                    <a:pt x="564777" y="143435"/>
                  </a:lnTo>
                  <a:lnTo>
                    <a:pt x="17930" y="0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Explosion 2 12"/>
          <p:cNvSpPr/>
          <p:nvPr/>
        </p:nvSpPr>
        <p:spPr>
          <a:xfrm>
            <a:off x="-108520" y="1281376"/>
            <a:ext cx="4466676" cy="3549333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0070C0"/>
                </a:solidFill>
                <a:latin typeface="ITC Symbol Std Black" panose="020E0903030506020404" pitchFamily="34" charset="0"/>
              </a:rPr>
              <a:t>CATCH YOUR FISH!!!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2436"/>
            <a:ext cx="3025972" cy="272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8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-1.48148E-6 L 4.1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3588125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ITC Symbol Std Black" panose="020E0903030506020404" pitchFamily="34" charset="0"/>
              </a:rPr>
              <a:t>Q. How much money did you make?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7552" y="5105684"/>
            <a:ext cx="6438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ITC Symbol Std Black" panose="020E0903030506020404" pitchFamily="34" charset="0"/>
              </a:rPr>
              <a:t>Q. What has happened?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0489" y="638242"/>
            <a:ext cx="2643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ITC Symbol Std Black" panose="020E0903030506020404" pitchFamily="34" charset="0"/>
              </a:rPr>
              <a:t>Year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0648"/>
            <a:ext cx="3025972" cy="272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3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1EA5E828D4924A91F46A770E515A55" ma:contentTypeVersion="12" ma:contentTypeDescription="Create a new document." ma:contentTypeScope="" ma:versionID="0c99ec96a0072634f77f3a88a592673a">
  <xsd:schema xmlns:xsd="http://www.w3.org/2001/XMLSchema" xmlns:xs="http://www.w3.org/2001/XMLSchema" xmlns:p="http://schemas.microsoft.com/office/2006/metadata/properties" xmlns:ns2="95d99d22-4f1d-459e-9bd8-4be73ad3b185" xmlns:ns3="482cf9ee-d088-413f-bd9d-d405251cccfd" targetNamespace="http://schemas.microsoft.com/office/2006/metadata/properties" ma:root="true" ma:fieldsID="62f9f1592bfa5479ef905f7ffe4a188c" ns2:_="" ns3:_="">
    <xsd:import namespace="95d99d22-4f1d-459e-9bd8-4be73ad3b185"/>
    <xsd:import namespace="482cf9ee-d088-413f-bd9d-d405251ccc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d99d22-4f1d-459e-9bd8-4be73ad3b1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cf9ee-d088-413f-bd9d-d405251cccf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63F1B2-DDCC-403F-AEC8-D947D1D252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d99d22-4f1d-459e-9bd8-4be73ad3b185"/>
    <ds:schemaRef ds:uri="482cf9ee-d088-413f-bd9d-d405251ccc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5DD999-1177-43ED-A839-8EBB01B943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11A7AD-53B3-45A1-BED5-5245D46CBE9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3280</TotalTime>
  <Words>591</Words>
  <Application>Microsoft Office PowerPoint</Application>
  <PresentationFormat>On-screen Show (4:3)</PresentationFormat>
  <Paragraphs>116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ITC Symbol Std Black</vt:lpstr>
      <vt:lpstr>Times New Roman</vt:lpstr>
      <vt:lpstr>Univers 45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</dc:creator>
  <cp:lastModifiedBy>Erin McKeown</cp:lastModifiedBy>
  <cp:revision>266</cp:revision>
  <cp:lastPrinted>2018-09-01T10:49:25Z</cp:lastPrinted>
  <dcterms:created xsi:type="dcterms:W3CDTF">2018-06-14T13:22:51Z</dcterms:created>
  <dcterms:modified xsi:type="dcterms:W3CDTF">2021-06-09T15:29:32Z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0x010100301EA5E828D4924A91F46A770E515A55</vt:lpwstr>
  </property>
</Properties>
</file>