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97" r:id="rId6"/>
    <p:sldId id="300" r:id="rId7"/>
    <p:sldId id="302" r:id="rId8"/>
    <p:sldId id="298" r:id="rId9"/>
    <p:sldId id="303" r:id="rId10"/>
    <p:sldId id="304" r:id="rId11"/>
    <p:sldId id="305" r:id="rId12"/>
    <p:sldId id="306" r:id="rId13"/>
    <p:sldId id="307" r:id="rId14"/>
    <p:sldId id="308" r:id="rId15"/>
    <p:sldId id="309" r:id="rId16"/>
    <p:sldId id="310" r:id="rId17"/>
    <p:sldId id="311" r:id="rId18"/>
    <p:sldId id="312" r:id="rId19"/>
    <p:sldId id="313" r:id="rId20"/>
    <p:sldId id="319" r:id="rId21"/>
    <p:sldId id="320" r:id="rId22"/>
    <p:sldId id="314" r:id="rId23"/>
    <p:sldId id="321" r:id="rId24"/>
    <p:sldId id="322" r:id="rId25"/>
    <p:sldId id="315" r:id="rId26"/>
    <p:sldId id="323" r:id="rId27"/>
    <p:sldId id="334" r:id="rId28"/>
    <p:sldId id="336"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EB2F2-6B4F-5BAF-475A-D26DE813FB94}" v="2" dt="2021-04-01T10:02:17.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07"/>
  </p:normalViewPr>
  <p:slideViewPr>
    <p:cSldViewPr snapToGrid="0" snapToObjects="1" showGuides="1">
      <p:cViewPr varScale="1">
        <p:scale>
          <a:sx n="76" d="100"/>
          <a:sy n="76" d="100"/>
        </p:scale>
        <p:origin x="1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FF79-F9AF-2345-B35C-D1E6944368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407AE50-86FC-C04F-88E8-22F17E376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416423-CE21-F446-99B3-C21B6AEBFF83}"/>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BACF4CC1-4D7D-0946-922B-2CDC54B54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4C53A-AB6D-7843-9EDA-E09BF30ACB5C}"/>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84797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7CEC-4091-474E-B9A1-4984A59E880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0F0C65-CA5F-5148-9F29-CD1CF0C708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FE7F29-C519-F840-96FE-6567396CFE71}"/>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3F170F75-85C5-5747-B300-E85F4C79E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86AFB-D23B-DA41-A6A3-AD38314BB6D1}"/>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331834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F8173-FA82-CA49-87A5-7A62E659E8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F28EAD-B33D-C740-998C-98F0099466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B804A8-3C41-B043-B0EC-033C2D63B591}"/>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B8007BE9-5E76-D246-A350-B8B9528A7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44EA4-F0FE-8641-B157-0995020DEDF1}"/>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215250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EC43-CB83-C842-A4E7-FDA9870758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21B5B73-9463-CE4F-810F-935CF24EC6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00FE73-6F5C-F44C-B312-2D9055CE6BF2}"/>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CBC75259-CACA-C544-82FA-20AE1E728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96D1-E3C7-DE44-A031-D1B3C0022843}"/>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1103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3F02-72AC-8547-B35A-635FF8264E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294A95-29AD-8946-B143-2421A2F8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F0CF7A-6BAB-0944-BCFF-232581A591C6}"/>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EE2AC9C5-4F0E-C941-B131-0DC5E645D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46DEE-2427-954A-9CEC-1A1BEBD0DB4B}"/>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87371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1F3-97F0-9749-B240-9AF5C889FC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BFA292-D06D-244C-BB8B-5832A64BC4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81E0F4-AC14-2B4F-8DEF-A0A1B2E6E1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9EF49A-1E0F-5C46-9A66-A24E4FFA4E36}"/>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6" name="Footer Placeholder 5">
            <a:extLst>
              <a:ext uri="{FF2B5EF4-FFF2-40B4-BE49-F238E27FC236}">
                <a16:creationId xmlns:a16="http://schemas.microsoft.com/office/drawing/2014/main" id="{2D948019-F358-2D4C-B301-F4ABF6F5C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53D9A-7F87-2C4F-9DC7-B272508C3E02}"/>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220189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E5C2-1CFB-CA43-AFE4-13C9069718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70943D-9F17-2D48-BB1E-02ACA93C2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840952-887D-4147-B718-AB022C6EC3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B8BF5D0-48C7-9445-8061-E7615A4F7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148119-5745-3C4D-8440-7E2C63E46C2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F0C42C8-5EED-CA43-8611-3494905B549A}"/>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8" name="Footer Placeholder 7">
            <a:extLst>
              <a:ext uri="{FF2B5EF4-FFF2-40B4-BE49-F238E27FC236}">
                <a16:creationId xmlns:a16="http://schemas.microsoft.com/office/drawing/2014/main" id="{03D4A4F6-5C8F-D349-A9C6-CA5F6E53D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EFFD37-37DF-FD46-A55D-F1819D694162}"/>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413974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F8BE-F18E-2340-B480-AB2A921D09F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5501E6-F650-E64B-835E-DE8B5883B339}"/>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4" name="Footer Placeholder 3">
            <a:extLst>
              <a:ext uri="{FF2B5EF4-FFF2-40B4-BE49-F238E27FC236}">
                <a16:creationId xmlns:a16="http://schemas.microsoft.com/office/drawing/2014/main" id="{EA2A28AB-FD28-4C48-973E-9C9906E14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EF114-FD76-E247-873E-3F94C324615A}"/>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37349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49805-DFA2-1D4B-BE08-E1822DD212E2}"/>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3" name="Footer Placeholder 2">
            <a:extLst>
              <a:ext uri="{FF2B5EF4-FFF2-40B4-BE49-F238E27FC236}">
                <a16:creationId xmlns:a16="http://schemas.microsoft.com/office/drawing/2014/main" id="{0CEB70AF-4E13-A740-85F3-233506672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45208-D6ED-2140-85E8-3CACC3B31EAB}"/>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381702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5759-9453-F545-9056-7184CF0A6A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44E000-D600-8D48-9070-310C250C2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F3D05FD-794C-A140-BDF0-8A4C57A3E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066970-C498-5146-9B44-B86792622921}"/>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6" name="Footer Placeholder 5">
            <a:extLst>
              <a:ext uri="{FF2B5EF4-FFF2-40B4-BE49-F238E27FC236}">
                <a16:creationId xmlns:a16="http://schemas.microsoft.com/office/drawing/2014/main" id="{927B1D8B-B97E-0640-9411-B5D973B86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38EBF-6483-E24B-84B9-4A1E67B665E3}"/>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115786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4209-F543-8846-BE54-363D518D6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AE0C7A-15E1-4B4E-BC98-3C2050B90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4153E0-C069-0F4D-BB8A-CED0C9083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99FEED-CB8D-D746-B8B8-629D9BA80BE2}"/>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6" name="Footer Placeholder 5">
            <a:extLst>
              <a:ext uri="{FF2B5EF4-FFF2-40B4-BE49-F238E27FC236}">
                <a16:creationId xmlns:a16="http://schemas.microsoft.com/office/drawing/2014/main" id="{6D8A6F9E-4E78-F040-9818-5F8D10C37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6C0D7-2E2A-7A46-8B7D-5C82ADB5E542}"/>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50067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029EF-BF7C-BC48-BCC2-4921718FB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661592-2BA0-C046-8DC5-8EDEAAF0C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2A5D08-74BA-CB4A-9D86-12AA7AEA1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A4E7FE6D-BDA9-ED47-BF65-FCBE8316B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8E11FD-27AE-564C-831E-F8089D7EF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6FA58-AF9A-B34A-9378-95F7724FE071}" type="slidenum">
              <a:rPr lang="en-US" smtClean="0"/>
              <a:t>‹#›</a:t>
            </a:fld>
            <a:endParaRPr lang="en-US"/>
          </a:p>
        </p:txBody>
      </p:sp>
    </p:spTree>
    <p:extLst>
      <p:ext uri="{BB962C8B-B14F-4D97-AF65-F5344CB8AC3E}">
        <p14:creationId xmlns:p14="http://schemas.microsoft.com/office/powerpoint/2010/main" val="41836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eadeepni.org/" TargetMode="External"/><Relationship Id="rId7" Type="http://schemas.openxmlformats.org/officeDocument/2006/relationships/slide" Target="slide1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eadeepni.org/" TargetMode="External"/><Relationship Id="rId7" Type="http://schemas.openxmlformats.org/officeDocument/2006/relationships/slide" Target="slide1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13.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hyperlink" Target="http://www.seadeepni.org/" TargetMode="External"/><Relationship Id="rId11" Type="http://schemas.openxmlformats.org/officeDocument/2006/relationships/image" Target="../media/image11.png"/><Relationship Id="rId5" Type="http://schemas.openxmlformats.org/officeDocument/2006/relationships/slide" Target="slide15.xml"/><Relationship Id="rId10" Type="http://schemas.openxmlformats.org/officeDocument/2006/relationships/image" Target="../media/image10.jpeg"/><Relationship Id="rId4" Type="http://schemas.openxmlformats.org/officeDocument/2006/relationships/slide" Target="slide14.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seadeepni.org/" TargetMode="External"/><Relationship Id="rId7" Type="http://schemas.openxmlformats.org/officeDocument/2006/relationships/slide" Target="slide1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seadeepni.org/" TargetMode="External"/><Relationship Id="rId7" Type="http://schemas.openxmlformats.org/officeDocument/2006/relationships/slide" Target="slide1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seadeepni.org/" TargetMode="External"/><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7.xml"/><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www.seadeepni.org/" TargetMode="External"/><Relationship Id="rId4" Type="http://schemas.openxmlformats.org/officeDocument/2006/relationships/slide" Target="slide18.xml"/><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seadeepni.org/" TargetMode="External"/><Relationship Id="rId7" Type="http://schemas.openxmlformats.org/officeDocument/2006/relationships/slide" Target="slide1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seadeepni.org/" TargetMode="External"/><Relationship Id="rId7" Type="http://schemas.openxmlformats.org/officeDocument/2006/relationships/slide" Target="slide1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www.seadeepni.org/" TargetMode="External"/><Relationship Id="rId7"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hyperlink" Target="http://www.seadeepni.org/" TargetMode="External"/><Relationship Id="rId5" Type="http://schemas.openxmlformats.org/officeDocument/2006/relationships/slide" Target="slide5.xml"/><Relationship Id="rId10" Type="http://schemas.openxmlformats.org/officeDocument/2006/relationships/image" Target="../media/image7.jpeg"/><Relationship Id="rId4" Type="http://schemas.openxmlformats.org/officeDocument/2006/relationships/slide" Target="slide4.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seadeepni.org/" TargetMode="External"/><Relationship Id="rId7"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seadeepni.org/" TargetMode="External"/><Relationship Id="rId7"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3.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hyperlink" Target="http://www.seadeepni.org/" TargetMode="External"/><Relationship Id="rId11" Type="http://schemas.microsoft.com/office/2007/relationships/hdphoto" Target="../media/hdphoto2.wdp"/><Relationship Id="rId5" Type="http://schemas.openxmlformats.org/officeDocument/2006/relationships/slide" Target="slide25.xml"/><Relationship Id="rId10" Type="http://schemas.openxmlformats.org/officeDocument/2006/relationships/image" Target="../media/image12.png"/><Relationship Id="rId4" Type="http://schemas.openxmlformats.org/officeDocument/2006/relationships/slide" Target="slide24.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adeepni.org/" TargetMode="External"/><Relationship Id="rId7" Type="http://schemas.openxmlformats.org/officeDocument/2006/relationships/slide" Target="slide2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adeepni.org/" TargetMode="External"/><Relationship Id="rId7"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adeepni.org/" TargetMode="External"/><Relationship Id="rId7"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eadeepni.org/" TargetMode="External"/><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eadeepni.org/" TargetMode="External"/><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eadeepni.org/" TargetMode="External"/><Relationship Id="rId7"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7.xml"/><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www.seadeepni.org/" TargetMode="External"/><Relationship Id="rId4" Type="http://schemas.openxmlformats.org/officeDocument/2006/relationships/slide" Target="slide8.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seadeepni.org/" TargetMode="External"/><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seadeepni.org/" TargetMode="External"/><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0.xml"/><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www.seadeepni.org/" TargetMode="External"/><Relationship Id="rId4" Type="http://schemas.openxmlformats.org/officeDocument/2006/relationships/slide" Target="slide1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pool of water&#10;&#10;Description automatically generated">
            <a:extLst>
              <a:ext uri="{FF2B5EF4-FFF2-40B4-BE49-F238E27FC236}">
                <a16:creationId xmlns:a16="http://schemas.microsoft.com/office/drawing/2014/main" id="{E4F822CF-A7BC-0E49-815F-1C05A07E6F2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56325-6F6E-9146-B8E6-A79C1BC78025}"/>
              </a:ext>
            </a:extLst>
          </p:cNvPr>
          <p:cNvSpPr>
            <a:spLocks noGrp="1"/>
          </p:cNvSpPr>
          <p:nvPr>
            <p:ph type="ctrTitle"/>
          </p:nvPr>
        </p:nvSpPr>
        <p:spPr>
          <a:xfrm>
            <a:off x="410482" y="2936454"/>
            <a:ext cx="11371037" cy="1056078"/>
          </a:xfrm>
        </p:spPr>
        <p:txBody>
          <a:bodyPr anchor="ctr">
            <a:normAutofit/>
          </a:bodyPr>
          <a:lstStyle/>
          <a:p>
            <a:r>
              <a:rPr lang="en-US" dirty="0">
                <a:solidFill>
                  <a:schemeClr val="bg1"/>
                </a:solidFill>
                <a:latin typeface="ITC Symbol Std Black" panose="020E0903030506020404" pitchFamily="34" charset="0"/>
              </a:rPr>
              <a:t>Shark Conservation Quiz</a:t>
            </a:r>
          </a:p>
        </p:txBody>
      </p:sp>
      <p:pic>
        <p:nvPicPr>
          <p:cNvPr id="9" name="Picture 8" descr="A picture containing food, drawing&#10;&#10;Description automatically generated">
            <a:extLst>
              <a:ext uri="{FF2B5EF4-FFF2-40B4-BE49-F238E27FC236}">
                <a16:creationId xmlns:a16="http://schemas.microsoft.com/office/drawing/2014/main" id="{D98B6DB5-3386-9249-B487-EB9C83107FB7}"/>
              </a:ext>
            </a:extLst>
          </p:cNvPr>
          <p:cNvPicPr>
            <a:picLocks noChangeAspect="1"/>
          </p:cNvPicPr>
          <p:nvPr/>
        </p:nvPicPr>
        <p:blipFill rotWithShape="1">
          <a:blip r:embed="rId3"/>
          <a:srcRect l="28488" t="34747" r="29151" b="33083"/>
          <a:stretch/>
        </p:blipFill>
        <p:spPr>
          <a:xfrm>
            <a:off x="4666344" y="592131"/>
            <a:ext cx="2859313" cy="1221395"/>
          </a:xfrm>
          <a:prstGeom prst="rect">
            <a:avLst/>
          </a:prstGeom>
        </p:spPr>
      </p:pic>
      <p:sp>
        <p:nvSpPr>
          <p:cNvPr id="10" name="Subtitle 2">
            <a:extLst>
              <a:ext uri="{FF2B5EF4-FFF2-40B4-BE49-F238E27FC236}">
                <a16:creationId xmlns:a16="http://schemas.microsoft.com/office/drawing/2014/main" id="{D0EED692-A3AE-E24D-B975-8868989DDEDE}"/>
              </a:ext>
            </a:extLst>
          </p:cNvPr>
          <p:cNvSpPr txBox="1">
            <a:spLocks/>
          </p:cNvSpPr>
          <p:nvPr/>
        </p:nvSpPr>
        <p:spPr>
          <a:xfrm>
            <a:off x="5104493" y="3980022"/>
            <a:ext cx="1983014" cy="717499"/>
          </a:xfrm>
          <a:prstGeom prst="roundRect">
            <a:avLst/>
          </a:prstGeom>
          <a:solidFill>
            <a:schemeClr val="bg1"/>
          </a:solidFill>
          <a:ln>
            <a:solidFill>
              <a:schemeClr val="bg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hlinkClick r:id="rId4" action="ppaction://hlinksldjump">
                  <a:extLst>
                    <a:ext uri="{A12FA001-AC4F-418D-AE19-62706E023703}">
                      <ahyp:hlinkClr xmlns:ahyp="http://schemas.microsoft.com/office/drawing/2018/hyperlinkcolor" val="tx"/>
                    </a:ext>
                  </a:extLst>
                </a:hlinkClick>
              </a:rPr>
              <a:t>Play Quiz!</a:t>
            </a:r>
            <a:endParaRPr lang="en-US" sz="3200" b="1" dirty="0"/>
          </a:p>
        </p:txBody>
      </p:sp>
      <p:pic>
        <p:nvPicPr>
          <p:cNvPr id="11" name="Picture 10" descr="A close up of a fish&#10;&#10;Description automatically generated">
            <a:extLst>
              <a:ext uri="{FF2B5EF4-FFF2-40B4-BE49-F238E27FC236}">
                <a16:creationId xmlns:a16="http://schemas.microsoft.com/office/drawing/2014/main" id="{62328ADD-82B3-6B44-BCDE-94ACF78410C1}"/>
              </a:ext>
            </a:extLst>
          </p:cNvPr>
          <p:cNvPicPr>
            <a:picLocks noChangeAspect="1"/>
          </p:cNvPicPr>
          <p:nvPr/>
        </p:nvPicPr>
        <p:blipFill>
          <a:blip r:embed="rId5"/>
          <a:stretch>
            <a:fillRect/>
          </a:stretch>
        </p:blipFill>
        <p:spPr>
          <a:xfrm rot="705430">
            <a:off x="7718503" y="1081986"/>
            <a:ext cx="4112892" cy="1948422"/>
          </a:xfrm>
          <a:prstGeom prst="rect">
            <a:avLst/>
          </a:prstGeom>
        </p:spPr>
      </p:pic>
    </p:spTree>
    <p:extLst>
      <p:ext uri="{BB962C8B-B14F-4D97-AF65-F5344CB8AC3E}">
        <p14:creationId xmlns:p14="http://schemas.microsoft.com/office/powerpoint/2010/main" val="402038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 – Sort of!</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3" y="1003528"/>
            <a:ext cx="6140653" cy="3676650"/>
          </a:xfrm>
        </p:spPr>
        <p:txBody>
          <a:bodyPr>
            <a:noAutofit/>
          </a:bodyPr>
          <a:lstStyle/>
          <a:p>
            <a:pPr>
              <a:lnSpc>
                <a:spcPct val="150000"/>
              </a:lnSpc>
            </a:pPr>
            <a:r>
              <a:rPr lang="en-US" sz="3200" dirty="0"/>
              <a:t>We actually need to know who is out there, where they are and what they are doing in order to try and provide the best protection for a species!</a:t>
            </a:r>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1" name="Picture 2" descr="Image result for shark clip art">
            <a:extLst>
              <a:ext uri="{FF2B5EF4-FFF2-40B4-BE49-F238E27FC236}">
                <a16:creationId xmlns:a16="http://schemas.microsoft.com/office/drawing/2014/main" id="{7107645C-BC69-4B42-9A5E-F603474E2A2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877141" y="1434786"/>
            <a:ext cx="4683114" cy="260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6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62348"/>
            <a:ext cx="8730360" cy="1754372"/>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F16354A9-0DCA-435C-A882-B7D4CE393912}"/>
              </a:ext>
            </a:extLst>
          </p:cNvPr>
          <p:cNvSpPr>
            <a:spLocks noGrp="1"/>
          </p:cNvSpPr>
          <p:nvPr>
            <p:ph type="body" sz="half" idx="2"/>
          </p:nvPr>
        </p:nvSpPr>
        <p:spPr>
          <a:xfrm>
            <a:off x="881473" y="916586"/>
            <a:ext cx="6140653" cy="3676650"/>
          </a:xfrm>
        </p:spPr>
        <p:txBody>
          <a:bodyPr>
            <a:noAutofit/>
          </a:bodyPr>
          <a:lstStyle/>
          <a:p>
            <a:pPr>
              <a:lnSpc>
                <a:spcPct val="150000"/>
              </a:lnSpc>
            </a:pPr>
            <a:r>
              <a:rPr lang="en-US" sz="3200" dirty="0"/>
              <a:t>We need to know who is out there, where they are and what they are doing in order to try and provide the best protection for a species!</a:t>
            </a:r>
          </a:p>
          <a:p>
            <a:pPr>
              <a:lnSpc>
                <a:spcPct val="150000"/>
              </a:lnSpc>
            </a:pPr>
            <a:endParaRPr lang="en-US" sz="3200" dirty="0"/>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8" name="Picture 2" descr="Image result for shark clip art">
            <a:extLst>
              <a:ext uri="{FF2B5EF4-FFF2-40B4-BE49-F238E27FC236}">
                <a16:creationId xmlns:a16="http://schemas.microsoft.com/office/drawing/2014/main" id="{F0091768-EFB2-4B61-A216-D5A474DDFC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877141" y="1434786"/>
            <a:ext cx="4683114" cy="260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6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90557" y="1541475"/>
            <a:ext cx="6564987" cy="3979561"/>
          </a:xfrm>
        </p:spPr>
        <p:txBody>
          <a:bodyPr>
            <a:noAutofit/>
          </a:bodyPr>
          <a:lstStyle/>
          <a:p>
            <a:pPr marL="342900" indent="-342900">
              <a:lnSpc>
                <a:spcPct val="150000"/>
              </a:lnSpc>
              <a:buFont typeface="+mj-lt"/>
              <a:buAutoNum type="alphaUcPeriod"/>
            </a:pPr>
            <a:r>
              <a:rPr lang="en-US" sz="3200" dirty="0"/>
              <a:t> </a:t>
            </a:r>
            <a:r>
              <a:rPr lang="en-US" sz="3200" dirty="0">
                <a:hlinkClick r:id="rId3" action="ppaction://hlinksldjump"/>
              </a:rPr>
              <a:t>Egg case surveys and angling</a:t>
            </a:r>
            <a:endParaRPr lang="en-US" sz="3200" dirty="0"/>
          </a:p>
          <a:p>
            <a:pPr marL="342900" indent="-342900">
              <a:lnSpc>
                <a:spcPct val="150000"/>
              </a:lnSpc>
              <a:buFont typeface="+mj-lt"/>
              <a:buAutoNum type="alphaUcPeriod"/>
            </a:pPr>
            <a:r>
              <a:rPr lang="en-US" sz="3200" dirty="0"/>
              <a:t> </a:t>
            </a:r>
            <a:r>
              <a:rPr lang="en-US" sz="3200" dirty="0">
                <a:hlinkClick r:id="rId4" action="ppaction://hlinksldjump"/>
              </a:rPr>
              <a:t>Angling and camera tagging</a:t>
            </a:r>
            <a:endParaRPr lang="en-US" sz="3200" dirty="0"/>
          </a:p>
          <a:p>
            <a:pPr marL="342900" indent="-342900">
              <a:lnSpc>
                <a:spcPct val="150000"/>
              </a:lnSpc>
              <a:buFont typeface="+mj-lt"/>
              <a:buAutoNum type="alphaUcPeriod"/>
            </a:pPr>
            <a:r>
              <a:rPr lang="en-US" sz="3200" dirty="0"/>
              <a:t> </a:t>
            </a:r>
            <a:r>
              <a:rPr lang="en-US" sz="3200" dirty="0">
                <a:hlinkClick r:id="rId5" action="ppaction://hlinksldjump"/>
              </a:rPr>
              <a:t>Camera tagging and egg case surveys</a:t>
            </a: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295373"/>
          </a:xfrm>
        </p:spPr>
        <p:txBody>
          <a:bodyPr anchor="ctr"/>
          <a:lstStyle/>
          <a:p>
            <a:r>
              <a:rPr lang="en-US" dirty="0">
                <a:solidFill>
                  <a:schemeClr val="accent5">
                    <a:lumMod val="50000"/>
                  </a:schemeClr>
                </a:solidFill>
                <a:latin typeface="ITC Symbol Std Black" panose="020E0903030506020404" pitchFamily="34" charset="0"/>
              </a:rPr>
              <a:t>4. How does Sea Deep collect all of the information it needs?</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9"/>
          <a:srcRect l="8949" t="19719" r="11089" b="28353"/>
          <a:stretch/>
        </p:blipFill>
        <p:spPr>
          <a:xfrm>
            <a:off x="9536724" y="368343"/>
            <a:ext cx="2023531" cy="892990"/>
          </a:xfrm>
          <a:prstGeom prst="rect">
            <a:avLst/>
          </a:prstGeom>
        </p:spPr>
      </p:pic>
      <p:pic>
        <p:nvPicPr>
          <p:cNvPr id="10" name="Picture 2" descr="S:\Projects\1. CURRENT PROJECTS\Current Projects\Sea Deep - HLF\Images &amp; Videos\Skate fishing Larne 10 06 18\2R0A7681 Black-mouthed Dogfish.JPG">
            <a:extLst>
              <a:ext uri="{FF2B5EF4-FFF2-40B4-BE49-F238E27FC236}">
                <a16:creationId xmlns:a16="http://schemas.microsoft.com/office/drawing/2014/main" id="{94D2E13F-4AA1-4898-A8A2-D7853011F5FF}"/>
              </a:ext>
            </a:extLst>
          </p:cNvPr>
          <p:cNvPicPr>
            <a:picLocks noChangeAspect="1" noChangeArrowheads="1"/>
          </p:cNvPicPr>
          <p:nvPr/>
        </p:nvPicPr>
        <p:blipFill rotWithShape="1">
          <a:blip r:embed="rId10" cstate="print"/>
          <a:srcRect l="5411" r="26080" b="6383"/>
          <a:stretch/>
        </p:blipFill>
        <p:spPr bwMode="auto">
          <a:xfrm>
            <a:off x="7360756" y="1434443"/>
            <a:ext cx="2456135" cy="22372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4EFA1160-6EB4-46F6-90CB-01FAC20B33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34" t="19070" r="3192" b="19412"/>
          <a:stretch/>
        </p:blipFill>
        <p:spPr>
          <a:xfrm rot="16200000">
            <a:off x="9286310" y="3015337"/>
            <a:ext cx="1994557" cy="2207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1847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 action="ppaction://hlinkshowjump?jump=nextslide"/>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3" y="1552572"/>
            <a:ext cx="6140653" cy="3676650"/>
          </a:xfrm>
        </p:spPr>
        <p:txBody>
          <a:bodyPr>
            <a:noAutofit/>
          </a:bodyPr>
          <a:lstStyle/>
          <a:p>
            <a:pPr>
              <a:lnSpc>
                <a:spcPct val="150000"/>
              </a:lnSpc>
            </a:pPr>
            <a:r>
              <a:rPr lang="en-US" sz="3200" dirty="0"/>
              <a:t>Sea Deep get all the data they need from both egg case surveys and tagging data from anglers!</a:t>
            </a:r>
          </a:p>
          <a:p>
            <a:pPr>
              <a:lnSpc>
                <a:spcPct val="150000"/>
              </a:lnSpc>
            </a:pPr>
            <a:endParaRPr lang="en-US" sz="3200" b="1" dirty="0">
              <a:solidFill>
                <a:schemeClr val="bg1"/>
              </a:solidFill>
            </a:endParaRPr>
          </a:p>
          <a:p>
            <a:pPr>
              <a:lnSpc>
                <a:spcPct val="150000"/>
              </a:lnSpc>
            </a:pPr>
            <a:r>
              <a:rPr lang="en-US" sz="3200" b="1" dirty="0">
                <a:solidFill>
                  <a:schemeClr val="bg1"/>
                </a:solidFill>
                <a:hlinkClick r:id="rId7" action="ppaction://hlinksldjump"/>
              </a:rPr>
              <a:t>Next question</a:t>
            </a:r>
            <a:endParaRPr lang="en-US" sz="3200" b="1" dirty="0">
              <a:solidFill>
                <a:schemeClr val="bg1"/>
              </a:solidFill>
            </a:endParaRPr>
          </a:p>
          <a:p>
            <a:pPr>
              <a:lnSpc>
                <a:spcPct val="200000"/>
              </a:lnSpc>
            </a:pPr>
            <a:endParaRPr lang="en-US" sz="3200" dirty="0"/>
          </a:p>
        </p:txBody>
      </p:sp>
      <p:pic>
        <p:nvPicPr>
          <p:cNvPr id="12" name="Picture 2" descr="S:\Projects\1. CURRENT PROJECTS\Current Projects\Sea Deep - HLF\Images &amp; Videos\Skate fishing Larne 10 06 18\2R0A7681 Black-mouthed Dogfish.JPG">
            <a:extLst>
              <a:ext uri="{FF2B5EF4-FFF2-40B4-BE49-F238E27FC236}">
                <a16:creationId xmlns:a16="http://schemas.microsoft.com/office/drawing/2014/main" id="{E4C0410A-D385-43BD-BAB1-BF29F1DA030A}"/>
              </a:ext>
            </a:extLst>
          </p:cNvPr>
          <p:cNvPicPr>
            <a:picLocks noChangeAspect="1" noChangeArrowheads="1"/>
          </p:cNvPicPr>
          <p:nvPr/>
        </p:nvPicPr>
        <p:blipFill rotWithShape="1">
          <a:blip r:embed="rId8" cstate="print"/>
          <a:srcRect l="5411" r="26080" b="6383"/>
          <a:stretch/>
        </p:blipFill>
        <p:spPr bwMode="auto">
          <a:xfrm>
            <a:off x="7360756" y="1434443"/>
            <a:ext cx="2456135" cy="22372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a:extLst>
              <a:ext uri="{FF2B5EF4-FFF2-40B4-BE49-F238E27FC236}">
                <a16:creationId xmlns:a16="http://schemas.microsoft.com/office/drawing/2014/main" id="{42251804-D41F-45D6-8B41-0089C7A3F07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4" t="19070" r="3192" b="19412"/>
          <a:stretch/>
        </p:blipFill>
        <p:spPr>
          <a:xfrm rot="16200000">
            <a:off x="9286310" y="3015337"/>
            <a:ext cx="1994557" cy="2207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7602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3" y="1003528"/>
            <a:ext cx="6140653" cy="3676650"/>
          </a:xfrm>
        </p:spPr>
        <p:txBody>
          <a:bodyPr>
            <a:noAutofit/>
          </a:bodyPr>
          <a:lstStyle/>
          <a:p>
            <a:pPr>
              <a:lnSpc>
                <a:spcPct val="150000"/>
              </a:lnSpc>
            </a:pPr>
            <a:r>
              <a:rPr lang="en-US" sz="3200" dirty="0"/>
              <a:t>Although we do use data from angling, camera tagging is a very expensive process, so we rely on other methods to get the information we need!</a:t>
            </a:r>
          </a:p>
          <a:p>
            <a:pPr>
              <a:lnSpc>
                <a:spcPct val="150000"/>
              </a:lnSpc>
            </a:pPr>
            <a:r>
              <a:rPr lang="en-US" sz="3200" b="1" dirty="0">
                <a:solidFill>
                  <a:schemeClr val="bg1"/>
                </a:solidFill>
                <a:hlinkClick r:id="rId7" action="ppaction://hlinksldjump"/>
              </a:rPr>
              <a:t>Next question</a:t>
            </a:r>
            <a:endParaRPr lang="en-US" sz="3200" b="1" dirty="0">
              <a:solidFill>
                <a:schemeClr val="bg1"/>
              </a:solidFill>
            </a:endParaRPr>
          </a:p>
          <a:p>
            <a:pPr>
              <a:lnSpc>
                <a:spcPct val="200000"/>
              </a:lnSpc>
            </a:pPr>
            <a:endParaRPr lang="en-US" sz="3200" dirty="0"/>
          </a:p>
        </p:txBody>
      </p:sp>
      <p:pic>
        <p:nvPicPr>
          <p:cNvPr id="12" name="Picture 2" descr="S:\Projects\1. CURRENT PROJECTS\Current Projects\Sea Deep - HLF\Images &amp; Videos\Skate fishing Larne 10 06 18\2R0A7681 Black-mouthed Dogfish.JPG">
            <a:extLst>
              <a:ext uri="{FF2B5EF4-FFF2-40B4-BE49-F238E27FC236}">
                <a16:creationId xmlns:a16="http://schemas.microsoft.com/office/drawing/2014/main" id="{E829F54E-CC6D-4A67-A71D-758D1E529C9C}"/>
              </a:ext>
            </a:extLst>
          </p:cNvPr>
          <p:cNvPicPr>
            <a:picLocks noChangeAspect="1" noChangeArrowheads="1"/>
          </p:cNvPicPr>
          <p:nvPr/>
        </p:nvPicPr>
        <p:blipFill rotWithShape="1">
          <a:blip r:embed="rId8" cstate="print"/>
          <a:srcRect l="5411" r="26080" b="6383"/>
          <a:stretch/>
        </p:blipFill>
        <p:spPr bwMode="auto">
          <a:xfrm>
            <a:off x="7360756" y="1434443"/>
            <a:ext cx="2456135" cy="22372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a:extLst>
              <a:ext uri="{FF2B5EF4-FFF2-40B4-BE49-F238E27FC236}">
                <a16:creationId xmlns:a16="http://schemas.microsoft.com/office/drawing/2014/main" id="{14CA8CC3-5AA4-4F32-B863-9C6517BEC9D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4" t="19070" r="3192" b="19412"/>
          <a:stretch/>
        </p:blipFill>
        <p:spPr>
          <a:xfrm rot="16200000">
            <a:off x="9286310" y="3015337"/>
            <a:ext cx="1994557" cy="2207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0316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S:\Projects\1. CURRENT PROJECTS\Current Projects\Sea Deep - HLF\Images &amp; Videos\Skate fishing Larne 10 06 18\2R0A7681 Black-mouthed Dogfish.JPG">
            <a:extLst>
              <a:ext uri="{FF2B5EF4-FFF2-40B4-BE49-F238E27FC236}">
                <a16:creationId xmlns:a16="http://schemas.microsoft.com/office/drawing/2014/main" id="{F4968B79-7933-4AC5-A099-4D816DBD3632}"/>
              </a:ext>
            </a:extLst>
          </p:cNvPr>
          <p:cNvPicPr>
            <a:picLocks noChangeAspect="1" noChangeArrowheads="1"/>
          </p:cNvPicPr>
          <p:nvPr/>
        </p:nvPicPr>
        <p:blipFill rotWithShape="1">
          <a:blip r:embed="rId7" cstate="print"/>
          <a:srcRect l="5411" r="26080" b="6383"/>
          <a:stretch/>
        </p:blipFill>
        <p:spPr bwMode="auto">
          <a:xfrm>
            <a:off x="7360756" y="1434443"/>
            <a:ext cx="2456135" cy="22372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a:extLst>
              <a:ext uri="{FF2B5EF4-FFF2-40B4-BE49-F238E27FC236}">
                <a16:creationId xmlns:a16="http://schemas.microsoft.com/office/drawing/2014/main" id="{7BD4E913-6E4F-41FA-8552-8E290EBAFC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4" t="19070" r="3192" b="19412"/>
          <a:stretch/>
        </p:blipFill>
        <p:spPr>
          <a:xfrm rot="16200000">
            <a:off x="9286310" y="3015337"/>
            <a:ext cx="1994557" cy="2207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Text Placeholder 3">
            <a:extLst>
              <a:ext uri="{FF2B5EF4-FFF2-40B4-BE49-F238E27FC236}">
                <a16:creationId xmlns:a16="http://schemas.microsoft.com/office/drawing/2014/main" id="{4AA79BAD-AFDC-4A0C-8C30-4DD00D995E15}"/>
              </a:ext>
            </a:extLst>
          </p:cNvPr>
          <p:cNvSpPr>
            <a:spLocks noGrp="1"/>
          </p:cNvSpPr>
          <p:nvPr>
            <p:ph type="body" sz="half" idx="2"/>
          </p:nvPr>
        </p:nvSpPr>
        <p:spPr>
          <a:xfrm>
            <a:off x="881473" y="1003528"/>
            <a:ext cx="6140653" cy="3676650"/>
          </a:xfrm>
        </p:spPr>
        <p:txBody>
          <a:bodyPr>
            <a:noAutofit/>
          </a:bodyPr>
          <a:lstStyle/>
          <a:p>
            <a:pPr>
              <a:lnSpc>
                <a:spcPct val="150000"/>
              </a:lnSpc>
            </a:pPr>
            <a:r>
              <a:rPr lang="en-US" sz="3200" dirty="0"/>
              <a:t>Although we do use data from egg case surveys, camera tagging is a very expensive process, so we rely on other methods to get the information we need!</a:t>
            </a:r>
          </a:p>
          <a:p>
            <a:pPr>
              <a:lnSpc>
                <a:spcPct val="150000"/>
              </a:lnSpc>
            </a:pPr>
            <a:r>
              <a:rPr lang="en-US" sz="3200" b="1" dirty="0">
                <a:solidFill>
                  <a:schemeClr val="bg1"/>
                </a:solidFill>
                <a:hlinkClick r:id="rId9" action="ppaction://hlinksldjump"/>
              </a:rPr>
              <a:t>Next question</a:t>
            </a:r>
            <a:endParaRPr lang="en-US" sz="3200" b="1" dirty="0">
              <a:solidFill>
                <a:schemeClr val="bg1"/>
              </a:solidFill>
            </a:endParaRPr>
          </a:p>
          <a:p>
            <a:pPr>
              <a:lnSpc>
                <a:spcPct val="200000"/>
              </a:lnSpc>
            </a:pPr>
            <a:endParaRPr lang="en-US" sz="3200" dirty="0"/>
          </a:p>
        </p:txBody>
      </p:sp>
    </p:spTree>
    <p:extLst>
      <p:ext uri="{BB962C8B-B14F-4D97-AF65-F5344CB8AC3E}">
        <p14:creationId xmlns:p14="http://schemas.microsoft.com/office/powerpoint/2010/main" val="397197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90557" y="1541475"/>
            <a:ext cx="6564987" cy="3979561"/>
          </a:xfrm>
        </p:spPr>
        <p:txBody>
          <a:bodyPr>
            <a:noAutofit/>
          </a:bodyPr>
          <a:lstStyle/>
          <a:p>
            <a:pPr marL="342900" indent="-342900">
              <a:lnSpc>
                <a:spcPct val="150000"/>
              </a:lnSpc>
              <a:buFont typeface="+mj-lt"/>
              <a:buAutoNum type="alphaUcPeriod"/>
            </a:pPr>
            <a:r>
              <a:rPr lang="en-US" sz="3200" dirty="0"/>
              <a:t> </a:t>
            </a:r>
            <a:r>
              <a:rPr lang="en-US" sz="3200" dirty="0">
                <a:hlinkClick r:id="rId3" action="ppaction://hlinksldjump"/>
              </a:rPr>
              <a:t>Recaptures are possible</a:t>
            </a:r>
            <a:endParaRPr lang="en-US" sz="3200" dirty="0"/>
          </a:p>
          <a:p>
            <a:pPr marL="342900" indent="-342900">
              <a:lnSpc>
                <a:spcPct val="150000"/>
              </a:lnSpc>
              <a:buFont typeface="+mj-lt"/>
              <a:buAutoNum type="alphaUcPeriod"/>
            </a:pPr>
            <a:r>
              <a:rPr lang="en-US" sz="3200" dirty="0"/>
              <a:t> </a:t>
            </a:r>
            <a:r>
              <a:rPr lang="en-US" sz="3200" dirty="0">
                <a:hlinkClick r:id="rId3" action="ppaction://hlinksldjump"/>
              </a:rPr>
              <a:t>It involves people</a:t>
            </a:r>
            <a:endParaRPr lang="en-US" sz="3200" dirty="0"/>
          </a:p>
          <a:p>
            <a:pPr marL="342900" indent="-342900">
              <a:lnSpc>
                <a:spcPct val="150000"/>
              </a:lnSpc>
              <a:buFont typeface="+mj-lt"/>
              <a:buAutoNum type="alphaUcPeriod"/>
            </a:pPr>
            <a:r>
              <a:rPr lang="en-US" sz="3200" dirty="0"/>
              <a:t> </a:t>
            </a:r>
            <a:r>
              <a:rPr lang="en-US" sz="3200" dirty="0">
                <a:hlinkClick r:id="rId3" action="ppaction://hlinksldjump"/>
              </a:rPr>
              <a:t>You get precise data</a:t>
            </a:r>
            <a:endParaRPr lang="en-US" sz="3200" dirty="0"/>
          </a:p>
          <a:p>
            <a:pPr marL="342900" indent="-342900">
              <a:lnSpc>
                <a:spcPct val="150000"/>
              </a:lnSpc>
              <a:buFont typeface="+mj-lt"/>
              <a:buAutoNum type="alphaUcPeriod"/>
            </a:pPr>
            <a:r>
              <a:rPr lang="en-US" sz="3200" dirty="0">
                <a:hlinkClick r:id="rId4" action="ppaction://hlinksldjump"/>
              </a:rPr>
              <a:t>All of the above</a:t>
            </a: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295373"/>
          </a:xfrm>
        </p:spPr>
        <p:txBody>
          <a:bodyPr anchor="ctr"/>
          <a:lstStyle/>
          <a:p>
            <a:r>
              <a:rPr lang="en-US" dirty="0">
                <a:solidFill>
                  <a:schemeClr val="accent5">
                    <a:lumMod val="50000"/>
                  </a:schemeClr>
                </a:solidFill>
                <a:latin typeface="ITC Symbol Std Black" panose="020E0903030506020404" pitchFamily="34" charset="0"/>
              </a:rPr>
              <a:t>5. What are the pros of angling as a way to get data?</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8"/>
          <a:srcRect l="8949" t="19719" r="11089" b="28353"/>
          <a:stretch/>
        </p:blipFill>
        <p:spPr>
          <a:xfrm>
            <a:off x="9536724" y="368343"/>
            <a:ext cx="2023531" cy="892990"/>
          </a:xfrm>
          <a:prstGeom prst="rect">
            <a:avLst/>
          </a:prstGeom>
        </p:spPr>
      </p:pic>
      <p:pic>
        <p:nvPicPr>
          <p:cNvPr id="10" name="Picture 2" descr="S:\Projects\1. CURRENT PROJECTS\Current Projects\Sea Deep - HLF\Images &amp; Videos\Skate fishing Larne 10 06 18\2R0A7681 Black-mouthed Dogfish.JPG">
            <a:extLst>
              <a:ext uri="{FF2B5EF4-FFF2-40B4-BE49-F238E27FC236}">
                <a16:creationId xmlns:a16="http://schemas.microsoft.com/office/drawing/2014/main" id="{94D2E13F-4AA1-4898-A8A2-D7853011F5FF}"/>
              </a:ext>
            </a:extLst>
          </p:cNvPr>
          <p:cNvPicPr>
            <a:picLocks noChangeAspect="1" noChangeArrowheads="1"/>
          </p:cNvPicPr>
          <p:nvPr/>
        </p:nvPicPr>
        <p:blipFill rotWithShape="1">
          <a:blip r:embed="rId9" cstate="print"/>
          <a:srcRect l="5411" r="26080" b="6383"/>
          <a:stretch/>
        </p:blipFill>
        <p:spPr bwMode="auto">
          <a:xfrm>
            <a:off x="7255544" y="1663716"/>
            <a:ext cx="3600400" cy="3279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7534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75904"/>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 – Sort of!</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5029180"/>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3" y="1153113"/>
            <a:ext cx="6140653" cy="3676650"/>
          </a:xfrm>
        </p:spPr>
        <p:txBody>
          <a:bodyPr>
            <a:noAutofit/>
          </a:bodyPr>
          <a:lstStyle/>
          <a:p>
            <a:pPr>
              <a:lnSpc>
                <a:spcPct val="150000"/>
              </a:lnSpc>
            </a:pPr>
            <a:r>
              <a:rPr lang="en-US" sz="3200" dirty="0"/>
              <a:t>Angling is a great way collect precise data and it means that recaptures are possible. It is also a great way to involve people in shark conservation!</a:t>
            </a:r>
          </a:p>
          <a:p>
            <a:pPr>
              <a:lnSpc>
                <a:spcPct val="150000"/>
              </a:lnSpc>
            </a:pPr>
            <a:r>
              <a:rPr lang="en-US" sz="3200" b="1" dirty="0">
                <a:solidFill>
                  <a:schemeClr val="bg1"/>
                </a:solidFill>
                <a:hlinkClick r:id="rId7" action="ppaction://hlinksldjump"/>
              </a:rPr>
              <a:t>Next question</a:t>
            </a:r>
            <a:endParaRPr lang="en-US" sz="3200" b="1" dirty="0">
              <a:solidFill>
                <a:schemeClr val="bg1"/>
              </a:solidFill>
            </a:endParaRPr>
          </a:p>
          <a:p>
            <a:pPr>
              <a:lnSpc>
                <a:spcPct val="200000"/>
              </a:lnSpc>
            </a:pPr>
            <a:endParaRPr lang="en-US" sz="3200" dirty="0"/>
          </a:p>
        </p:txBody>
      </p:sp>
      <p:pic>
        <p:nvPicPr>
          <p:cNvPr id="12" name="Picture 2" descr="S:\Projects\1. CURRENT PROJECTS\Current Projects\Sea Deep - HLF\Images &amp; Videos\Skate fishing Larne 10 06 18\2R0A7681 Black-mouthed Dogfish.JPG">
            <a:extLst>
              <a:ext uri="{FF2B5EF4-FFF2-40B4-BE49-F238E27FC236}">
                <a16:creationId xmlns:a16="http://schemas.microsoft.com/office/drawing/2014/main" id="{731896A8-9DAD-494C-BF3A-3CAF9DC3E9BC}"/>
              </a:ext>
            </a:extLst>
          </p:cNvPr>
          <p:cNvPicPr>
            <a:picLocks noChangeAspect="1" noChangeArrowheads="1"/>
          </p:cNvPicPr>
          <p:nvPr/>
        </p:nvPicPr>
        <p:blipFill rotWithShape="1">
          <a:blip r:embed="rId8" cstate="print"/>
          <a:srcRect l="5411" r="26080" b="6383"/>
          <a:stretch/>
        </p:blipFill>
        <p:spPr bwMode="auto">
          <a:xfrm>
            <a:off x="7255544" y="1663716"/>
            <a:ext cx="3600400" cy="3279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1734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981873"/>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0372756C-5FAA-465F-B8CB-56355CA1CCC9}"/>
              </a:ext>
            </a:extLst>
          </p:cNvPr>
          <p:cNvSpPr>
            <a:spLocks noGrp="1"/>
          </p:cNvSpPr>
          <p:nvPr>
            <p:ph type="body" sz="half" idx="2"/>
          </p:nvPr>
        </p:nvSpPr>
        <p:spPr>
          <a:xfrm>
            <a:off x="881473" y="1153113"/>
            <a:ext cx="6140653" cy="3676650"/>
          </a:xfrm>
        </p:spPr>
        <p:txBody>
          <a:bodyPr>
            <a:noAutofit/>
          </a:bodyPr>
          <a:lstStyle/>
          <a:p>
            <a:pPr>
              <a:lnSpc>
                <a:spcPct val="150000"/>
              </a:lnSpc>
            </a:pPr>
            <a:r>
              <a:rPr lang="en-US" sz="3200" dirty="0"/>
              <a:t>Angling is a great way collect precise data and it means that recaptures are possible. It is also a great way to involve people in shark conservation!</a:t>
            </a:r>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8" name="Picture 2" descr="S:\Projects\1. CURRENT PROJECTS\Current Projects\Sea Deep - HLF\Images &amp; Videos\Skate fishing Larne 10 06 18\2R0A7681 Black-mouthed Dogfish.JPG">
            <a:extLst>
              <a:ext uri="{FF2B5EF4-FFF2-40B4-BE49-F238E27FC236}">
                <a16:creationId xmlns:a16="http://schemas.microsoft.com/office/drawing/2014/main" id="{783F3166-64CE-4B49-8A22-1DB13F733912}"/>
              </a:ext>
            </a:extLst>
          </p:cNvPr>
          <p:cNvPicPr>
            <a:picLocks noChangeAspect="1" noChangeArrowheads="1"/>
          </p:cNvPicPr>
          <p:nvPr/>
        </p:nvPicPr>
        <p:blipFill rotWithShape="1">
          <a:blip r:embed="rId8" cstate="print"/>
          <a:srcRect l="5411" r="26080" b="6383"/>
          <a:stretch/>
        </p:blipFill>
        <p:spPr bwMode="auto">
          <a:xfrm>
            <a:off x="7255544" y="1663716"/>
            <a:ext cx="3600400" cy="3279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0019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295373"/>
          </a:xfrm>
        </p:spPr>
        <p:txBody>
          <a:bodyPr anchor="ctr"/>
          <a:lstStyle/>
          <a:p>
            <a:r>
              <a:rPr lang="en-US" dirty="0">
                <a:solidFill>
                  <a:schemeClr val="accent5">
                    <a:lumMod val="50000"/>
                  </a:schemeClr>
                </a:solidFill>
                <a:latin typeface="ITC Symbol Std Black" panose="020E0903030506020404" pitchFamily="34" charset="0"/>
              </a:rPr>
              <a:t>6. Anyone can go egg case hunting!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2" name="Text Placeholder 3">
            <a:extLst>
              <a:ext uri="{FF2B5EF4-FFF2-40B4-BE49-F238E27FC236}">
                <a16:creationId xmlns:a16="http://schemas.microsoft.com/office/drawing/2014/main" id="{28D299F9-1405-47D2-862D-27AD24FFACE8}"/>
              </a:ext>
            </a:extLst>
          </p:cNvPr>
          <p:cNvSpPr>
            <a:spLocks noGrp="1"/>
          </p:cNvSpPr>
          <p:nvPr>
            <p:ph type="body" sz="half" idx="2"/>
          </p:nvPr>
        </p:nvSpPr>
        <p:spPr>
          <a:xfrm>
            <a:off x="806364" y="2791080"/>
            <a:ext cx="5431403" cy="1361631"/>
          </a:xfrm>
        </p:spPr>
        <p:txBody>
          <a:bodyPr>
            <a:normAutofit/>
          </a:bodyPr>
          <a:lstStyle/>
          <a:p>
            <a:pPr algn="ctr">
              <a:lnSpc>
                <a:spcPct val="200000"/>
              </a:lnSpc>
            </a:pPr>
            <a:r>
              <a:rPr lang="en-US" sz="3200" dirty="0">
                <a:hlinkClick r:id="rId7" action="ppaction://hlinksldjump">
                  <a:extLst>
                    <a:ext uri="{A12FA001-AC4F-418D-AE19-62706E023703}">
                      <ahyp:hlinkClr xmlns:ahyp="http://schemas.microsoft.com/office/drawing/2018/hyperlinkcolor" val="tx"/>
                    </a:ext>
                  </a:extLst>
                </a:hlinkClick>
              </a:rPr>
              <a:t>TRUE</a:t>
            </a:r>
            <a:r>
              <a:rPr lang="en-US" sz="3200" dirty="0"/>
              <a:t>		or	</a:t>
            </a:r>
            <a:r>
              <a:rPr lang="en-US" sz="3200" dirty="0">
                <a:hlinkClick r:id="rId8" action="ppaction://hlinksldjump">
                  <a:extLst>
                    <a:ext uri="{A12FA001-AC4F-418D-AE19-62706E023703}">
                      <ahyp:hlinkClr xmlns:ahyp="http://schemas.microsoft.com/office/drawing/2018/hyperlinkcolor" val="tx"/>
                    </a:ext>
                  </a:extLst>
                </a:hlinkClick>
              </a:rPr>
              <a:t>FALSE</a:t>
            </a:r>
            <a:r>
              <a:rPr lang="en-US" sz="3200" dirty="0"/>
              <a:t>	</a:t>
            </a:r>
          </a:p>
        </p:txBody>
      </p:sp>
      <p:pic>
        <p:nvPicPr>
          <p:cNvPr id="13" name="Picture 12">
            <a:extLst>
              <a:ext uri="{FF2B5EF4-FFF2-40B4-BE49-F238E27FC236}">
                <a16:creationId xmlns:a16="http://schemas.microsoft.com/office/drawing/2014/main" id="{843C1C38-95E5-4F05-9C09-4FA4A8E43D9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4" t="19070" r="3192" b="19412"/>
          <a:stretch/>
        </p:blipFill>
        <p:spPr>
          <a:xfrm rot="16200000">
            <a:off x="7369430" y="1480536"/>
            <a:ext cx="3279507" cy="3629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5268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90558" y="1316019"/>
            <a:ext cx="4595630" cy="4584157"/>
          </a:xfrm>
        </p:spPr>
        <p:txBody>
          <a:bodyPr>
            <a:noAutofit/>
          </a:bodyPr>
          <a:lstStyle/>
          <a:p>
            <a:pPr marL="342900" indent="-342900">
              <a:lnSpc>
                <a:spcPct val="200000"/>
              </a:lnSpc>
              <a:buFont typeface="+mj-lt"/>
              <a:buAutoNum type="alphaUcPeriod"/>
            </a:pPr>
            <a:r>
              <a:rPr lang="en-US" sz="3200" dirty="0"/>
              <a:t> </a:t>
            </a:r>
            <a:r>
              <a:rPr lang="en-US" sz="3200" dirty="0">
                <a:hlinkClick r:id="rId3" action="ppaction://hlinksldjump"/>
              </a:rPr>
              <a:t>MPAs and overfishing</a:t>
            </a:r>
            <a:endParaRPr lang="en-US" sz="3200" dirty="0"/>
          </a:p>
          <a:p>
            <a:pPr marL="342900" indent="-342900">
              <a:lnSpc>
                <a:spcPct val="100000"/>
              </a:lnSpc>
              <a:buFont typeface="+mj-lt"/>
              <a:buAutoNum type="alphaUcPeriod"/>
            </a:pPr>
            <a:endParaRPr lang="en-US" sz="3200" dirty="0"/>
          </a:p>
          <a:p>
            <a:pPr marL="342900" indent="-342900">
              <a:lnSpc>
                <a:spcPct val="100000"/>
              </a:lnSpc>
              <a:buFont typeface="+mj-lt"/>
              <a:buAutoNum type="alphaUcPeriod"/>
            </a:pPr>
            <a:r>
              <a:rPr lang="en-US" sz="3200" dirty="0"/>
              <a:t> </a:t>
            </a:r>
            <a:r>
              <a:rPr lang="en-US" sz="3200" dirty="0">
                <a:hlinkClick r:id="rId4" action="ppaction://hlinksldjump"/>
              </a:rPr>
              <a:t>Fisheries management   and pollution</a:t>
            </a:r>
            <a:endParaRPr lang="en-US" sz="3200" dirty="0"/>
          </a:p>
          <a:p>
            <a:pPr marL="342900" indent="-342900">
              <a:lnSpc>
                <a:spcPct val="100000"/>
              </a:lnSpc>
              <a:buFont typeface="+mj-lt"/>
              <a:buAutoNum type="alphaUcPeriod"/>
            </a:pPr>
            <a:endParaRPr lang="en-US" sz="3200" dirty="0"/>
          </a:p>
          <a:p>
            <a:pPr marL="342900" indent="-342900">
              <a:lnSpc>
                <a:spcPct val="100000"/>
              </a:lnSpc>
              <a:buFont typeface="+mj-lt"/>
              <a:buAutoNum type="alphaUcPeriod"/>
            </a:pPr>
            <a:r>
              <a:rPr lang="en-US" sz="3200" dirty="0"/>
              <a:t> </a:t>
            </a:r>
            <a:r>
              <a:rPr lang="en-US" sz="3200" dirty="0">
                <a:hlinkClick r:id="rId5" action="ppaction://hlinksldjump"/>
              </a:rPr>
              <a:t>MPAs and fisheries management</a:t>
            </a:r>
            <a:endParaRPr lang="en-US" sz="3200" dirty="0"/>
          </a:p>
          <a:p>
            <a:pPr marL="342900" indent="-342900">
              <a:lnSpc>
                <a:spcPct val="200000"/>
              </a:lnSpc>
              <a:buFont typeface="+mj-lt"/>
              <a:buAutoNum type="alphaUcPeriod"/>
            </a:pP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295373"/>
          </a:xfrm>
        </p:spPr>
        <p:txBody>
          <a:bodyPr anchor="ctr"/>
          <a:lstStyle/>
          <a:p>
            <a:r>
              <a:rPr lang="en-US" dirty="0">
                <a:solidFill>
                  <a:schemeClr val="accent5">
                    <a:lumMod val="50000"/>
                  </a:schemeClr>
                </a:solidFill>
                <a:latin typeface="ITC Symbol Std Black" panose="020E0903030506020404" pitchFamily="34" charset="0"/>
              </a:rPr>
              <a:t>1. What are the 2 main ways to protect shark populations to give them a chance to recover?</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9"/>
          <a:srcRect l="8949" t="19719" r="11089" b="28353"/>
          <a:stretch/>
        </p:blipFill>
        <p:spPr>
          <a:xfrm>
            <a:off x="9536724" y="368343"/>
            <a:ext cx="2023531" cy="892990"/>
          </a:xfrm>
          <a:prstGeom prst="rect">
            <a:avLst/>
          </a:prstGeom>
        </p:spPr>
      </p:pic>
      <p:pic>
        <p:nvPicPr>
          <p:cNvPr id="10" name="Picture 2" descr="Image result for toolbox cartoon">
            <a:extLst>
              <a:ext uri="{FF2B5EF4-FFF2-40B4-BE49-F238E27FC236}">
                <a16:creationId xmlns:a16="http://schemas.microsoft.com/office/drawing/2014/main" id="{CB56625A-E897-4E2F-A963-019102E91E9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627" b="8111"/>
          <a:stretch/>
        </p:blipFill>
        <p:spPr bwMode="auto">
          <a:xfrm>
            <a:off x="7255545" y="1618930"/>
            <a:ext cx="385319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70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3" y="1003528"/>
            <a:ext cx="6140653" cy="3676650"/>
          </a:xfrm>
        </p:spPr>
        <p:txBody>
          <a:bodyPr>
            <a:noAutofit/>
          </a:bodyPr>
          <a:lstStyle/>
          <a:p>
            <a:pPr>
              <a:lnSpc>
                <a:spcPct val="150000"/>
              </a:lnSpc>
            </a:pPr>
            <a:r>
              <a:rPr lang="en-US" sz="3200" dirty="0"/>
              <a:t>The great thing about egg case hunting is that anyone can do it! You can just head to the beach and upload any egg cases you find on the Sea Deep website!</a:t>
            </a:r>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2" name="Picture 11">
            <a:extLst>
              <a:ext uri="{FF2B5EF4-FFF2-40B4-BE49-F238E27FC236}">
                <a16:creationId xmlns:a16="http://schemas.microsoft.com/office/drawing/2014/main" id="{1FF93FEC-E094-4DB8-9CFA-21873BB3CD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4" t="19070" r="3192" b="19412"/>
          <a:stretch/>
        </p:blipFill>
        <p:spPr>
          <a:xfrm rot="16200000">
            <a:off x="7369430" y="1480536"/>
            <a:ext cx="3279507" cy="3629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2972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 – Sort of!</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1380A9C1-FDBB-4825-8129-AC7085BF55DD}"/>
              </a:ext>
            </a:extLst>
          </p:cNvPr>
          <p:cNvSpPr>
            <a:spLocks noGrp="1"/>
          </p:cNvSpPr>
          <p:nvPr>
            <p:ph type="body" sz="half" idx="2"/>
          </p:nvPr>
        </p:nvSpPr>
        <p:spPr>
          <a:xfrm>
            <a:off x="881473" y="1003528"/>
            <a:ext cx="6140653" cy="3676650"/>
          </a:xfrm>
        </p:spPr>
        <p:txBody>
          <a:bodyPr>
            <a:noAutofit/>
          </a:bodyPr>
          <a:lstStyle/>
          <a:p>
            <a:pPr>
              <a:lnSpc>
                <a:spcPct val="150000"/>
              </a:lnSpc>
            </a:pPr>
            <a:r>
              <a:rPr lang="en-US" sz="3200" dirty="0"/>
              <a:t>The great thing about egg case hunting is that anyone can do it! You can just head to the beach and upload any egg cases you find on the Sea Deep website!</a:t>
            </a:r>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8" name="Picture 17">
            <a:extLst>
              <a:ext uri="{FF2B5EF4-FFF2-40B4-BE49-F238E27FC236}">
                <a16:creationId xmlns:a16="http://schemas.microsoft.com/office/drawing/2014/main" id="{086C12F8-C7B9-4B6C-B386-AA31CAF74AD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4" t="19070" r="3192" b="19412"/>
          <a:stretch/>
        </p:blipFill>
        <p:spPr>
          <a:xfrm rot="16200000">
            <a:off x="7369430" y="1480536"/>
            <a:ext cx="3279507" cy="3629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0750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90557" y="1541475"/>
            <a:ext cx="6564987" cy="3979561"/>
          </a:xfrm>
        </p:spPr>
        <p:txBody>
          <a:bodyPr>
            <a:noAutofit/>
          </a:bodyPr>
          <a:lstStyle/>
          <a:p>
            <a:pPr marL="342900" indent="-342900">
              <a:lnSpc>
                <a:spcPct val="150000"/>
              </a:lnSpc>
              <a:buFont typeface="+mj-lt"/>
              <a:buAutoNum type="alphaUcPeriod"/>
            </a:pPr>
            <a:r>
              <a:rPr lang="en-US" sz="3200" dirty="0"/>
              <a:t> </a:t>
            </a:r>
            <a:r>
              <a:rPr lang="en-US" sz="3200" dirty="0">
                <a:hlinkClick r:id="rId3" action="ppaction://hlinksldjump"/>
              </a:rPr>
              <a:t>Capsule</a:t>
            </a:r>
            <a:endParaRPr lang="en-US" sz="3200" dirty="0"/>
          </a:p>
          <a:p>
            <a:pPr marL="342900" indent="-342900">
              <a:lnSpc>
                <a:spcPct val="150000"/>
              </a:lnSpc>
              <a:buFont typeface="+mj-lt"/>
              <a:buAutoNum type="alphaUcPeriod"/>
            </a:pPr>
            <a:r>
              <a:rPr lang="en-US" sz="3200" dirty="0"/>
              <a:t> </a:t>
            </a:r>
            <a:r>
              <a:rPr lang="en-US" sz="3200" dirty="0">
                <a:hlinkClick r:id="rId4" action="ppaction://hlinksldjump"/>
              </a:rPr>
              <a:t>Keel</a:t>
            </a:r>
            <a:r>
              <a:rPr lang="en-US" sz="3200" dirty="0"/>
              <a:t> </a:t>
            </a:r>
          </a:p>
          <a:p>
            <a:pPr marL="342900" indent="-342900">
              <a:lnSpc>
                <a:spcPct val="150000"/>
              </a:lnSpc>
              <a:buFont typeface="+mj-lt"/>
              <a:buAutoNum type="alphaUcPeriod"/>
            </a:pPr>
            <a:r>
              <a:rPr lang="en-US" sz="3200" dirty="0"/>
              <a:t> </a:t>
            </a:r>
            <a:r>
              <a:rPr lang="en-US" sz="3200" dirty="0">
                <a:hlinkClick r:id="rId5" action="ppaction://hlinksldjump"/>
              </a:rPr>
              <a:t>Horns</a:t>
            </a: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295373"/>
          </a:xfrm>
        </p:spPr>
        <p:txBody>
          <a:bodyPr anchor="ctr"/>
          <a:lstStyle/>
          <a:p>
            <a:r>
              <a:rPr lang="en-US" dirty="0">
                <a:solidFill>
                  <a:schemeClr val="accent5">
                    <a:lumMod val="50000"/>
                  </a:schemeClr>
                </a:solidFill>
                <a:latin typeface="ITC Symbol Std Black" panose="020E0903030506020404" pitchFamily="34" charset="0"/>
              </a:rPr>
              <a:t>7. What is the name of this part of an egg case?</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9"/>
          <a:srcRect l="8949" t="19719" r="11089" b="28353"/>
          <a:stretch/>
        </p:blipFill>
        <p:spPr>
          <a:xfrm>
            <a:off x="9536724" y="368343"/>
            <a:ext cx="2023531" cy="892990"/>
          </a:xfrm>
          <a:prstGeom prst="rect">
            <a:avLst/>
          </a:prstGeom>
        </p:spPr>
      </p:pic>
      <p:pic>
        <p:nvPicPr>
          <p:cNvPr id="11" name="Picture 10">
            <a:extLst>
              <a:ext uri="{FF2B5EF4-FFF2-40B4-BE49-F238E27FC236}">
                <a16:creationId xmlns:a16="http://schemas.microsoft.com/office/drawing/2014/main" id="{BCF34B05-80C4-4AF0-AD24-716F45F2B55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4384" y1="54432" x2="32019" y2="37079"/>
                        <a14:backgroundMark x1="29715" y1="68914" x2="29715" y2="68914"/>
                        <a14:backgroundMark x1="38508" y1="72784" x2="38508" y2="72784"/>
                        <a14:backgroundMark x1="38326" y1="70662" x2="38326" y2="70662"/>
                        <a14:backgroundMark x1="48696" y1="73408" x2="48696" y2="73408"/>
                        <a14:backgroundMark x1="47665" y1="72909" x2="47665" y2="72909"/>
                        <a14:backgroundMark x1="55124" y1="71910" x2="55124" y2="71910"/>
                        <a14:backgroundMark x1="57550" y1="71411" x2="57550" y2="71411"/>
                        <a14:backgroundMark x1="57126" y1="71036" x2="57126" y2="71036"/>
                        <a14:backgroundMark x1="58460" y1="71161" x2="58460" y2="71161"/>
                        <a14:backgroundMark x1="66525" y1="73533" x2="66525" y2="73533"/>
                        <a14:backgroundMark x1="61856" y1="42447" x2="61856" y2="42447"/>
                        <a14:backgroundMark x1="62159" y1="41698" x2="62159" y2="41698"/>
                        <a14:backgroundMark x1="63190" y1="41323" x2="63190" y2="41323"/>
                        <a14:backgroundMark x1="65130" y1="40325" x2="65130" y2="40325"/>
                        <a14:backgroundMark x1="67738" y1="39201" x2="67738" y2="39201"/>
                        <a14:backgroundMark x1="66222" y1="39700" x2="66222" y2="39700"/>
                        <a14:backgroundMark x1="70103" y1="38577" x2="70103" y2="38577"/>
                        <a14:backgroundMark x1="69193" y1="38826" x2="69193" y2="38826"/>
                        <a14:backgroundMark x1="70346" y1="38327" x2="70346" y2="38327"/>
                      </a14:backgroundRemoval>
                    </a14:imgEffect>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2934" t="26960" r="23333" b="23120"/>
          <a:stretch/>
        </p:blipFill>
        <p:spPr>
          <a:xfrm>
            <a:off x="4430259" y="1663716"/>
            <a:ext cx="6924619" cy="3127249"/>
          </a:xfrm>
          <a:prstGeom prst="rect">
            <a:avLst/>
          </a:prstGeom>
        </p:spPr>
      </p:pic>
      <p:cxnSp>
        <p:nvCxnSpPr>
          <p:cNvPr id="12" name="Straight Arrow Connector 11">
            <a:extLst>
              <a:ext uri="{FF2B5EF4-FFF2-40B4-BE49-F238E27FC236}">
                <a16:creationId xmlns:a16="http://schemas.microsoft.com/office/drawing/2014/main" id="{DA60EF59-ECA9-4794-90BB-D35C7B843FF9}"/>
              </a:ext>
            </a:extLst>
          </p:cNvPr>
          <p:cNvCxnSpPr/>
          <p:nvPr/>
        </p:nvCxnSpPr>
        <p:spPr>
          <a:xfrm>
            <a:off x="6356163" y="1541475"/>
            <a:ext cx="899381" cy="121323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13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557916"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38380" y="1417799"/>
            <a:ext cx="6140653" cy="2999456"/>
          </a:xfrm>
        </p:spPr>
        <p:txBody>
          <a:bodyPr>
            <a:noAutofit/>
          </a:bodyPr>
          <a:lstStyle/>
          <a:p>
            <a:pPr>
              <a:lnSpc>
                <a:spcPct val="150000"/>
              </a:lnSpc>
            </a:pPr>
            <a:r>
              <a:rPr lang="en-US" sz="3200" dirty="0"/>
              <a:t>The </a:t>
            </a:r>
            <a:r>
              <a:rPr lang="en-US" sz="3200" dirty="0" err="1"/>
              <a:t>centre</a:t>
            </a:r>
            <a:r>
              <a:rPr lang="en-US" sz="3200" dirty="0"/>
              <a:t> part of the egg case is called the capsule!</a:t>
            </a:r>
          </a:p>
          <a:p>
            <a:pPr>
              <a:lnSpc>
                <a:spcPct val="150000"/>
              </a:lnSpc>
            </a:pPr>
            <a:endParaRPr lang="en-US" sz="3200" dirty="0"/>
          </a:p>
          <a:p>
            <a:pPr>
              <a:lnSpc>
                <a:spcPct val="150000"/>
              </a:lnSpc>
            </a:pPr>
            <a:endParaRPr lang="en-US" sz="3200" dirty="0"/>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End quiz</a:t>
            </a:r>
            <a:endParaRPr lang="en-US" sz="3200" b="1" dirty="0">
              <a:solidFill>
                <a:schemeClr val="bg1"/>
              </a:solidFill>
            </a:endParaRPr>
          </a:p>
          <a:p>
            <a:pPr>
              <a:lnSpc>
                <a:spcPct val="200000"/>
              </a:lnSpc>
            </a:pPr>
            <a:endParaRPr lang="en-US" sz="3200" dirty="0"/>
          </a:p>
        </p:txBody>
      </p:sp>
      <p:pic>
        <p:nvPicPr>
          <p:cNvPr id="12" name="Picture 11">
            <a:extLst>
              <a:ext uri="{FF2B5EF4-FFF2-40B4-BE49-F238E27FC236}">
                <a16:creationId xmlns:a16="http://schemas.microsoft.com/office/drawing/2014/main" id="{7E046AAC-FFC1-44AA-80AD-BB18DB46552D}"/>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backgroundMark x1="34384" y1="54432" x2="32019" y2="37079"/>
                        <a14:backgroundMark x1="29715" y1="68914" x2="29715" y2="68914"/>
                        <a14:backgroundMark x1="38508" y1="72784" x2="38508" y2="72784"/>
                        <a14:backgroundMark x1="38326" y1="70662" x2="38326" y2="70662"/>
                        <a14:backgroundMark x1="48696" y1="73408" x2="48696" y2="73408"/>
                        <a14:backgroundMark x1="47665" y1="72909" x2="47665" y2="72909"/>
                        <a14:backgroundMark x1="55124" y1="71910" x2="55124" y2="71910"/>
                        <a14:backgroundMark x1="57550" y1="71411" x2="57550" y2="71411"/>
                        <a14:backgroundMark x1="57126" y1="71036" x2="57126" y2="71036"/>
                        <a14:backgroundMark x1="58460" y1="71161" x2="58460" y2="71161"/>
                        <a14:backgroundMark x1="66525" y1="73533" x2="66525" y2="73533"/>
                        <a14:backgroundMark x1="61856" y1="42447" x2="61856" y2="42447"/>
                        <a14:backgroundMark x1="62159" y1="41698" x2="62159" y2="41698"/>
                        <a14:backgroundMark x1="63190" y1="41323" x2="63190" y2="41323"/>
                        <a14:backgroundMark x1="65130" y1="40325" x2="65130" y2="40325"/>
                        <a14:backgroundMark x1="67738" y1="39201" x2="67738" y2="39201"/>
                        <a14:backgroundMark x1="66222" y1="39700" x2="66222" y2="39700"/>
                        <a14:backgroundMark x1="70103" y1="38577" x2="70103" y2="38577"/>
                        <a14:backgroundMark x1="69193" y1="38826" x2="69193" y2="38826"/>
                        <a14:backgroundMark x1="70346" y1="38327" x2="70346" y2="38327"/>
                      </a14:backgroundRemoval>
                    </a14:imgEffect>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2934" t="26960" r="23333" b="23120"/>
          <a:stretch/>
        </p:blipFill>
        <p:spPr>
          <a:xfrm>
            <a:off x="6282251" y="2331301"/>
            <a:ext cx="5072627" cy="2290865"/>
          </a:xfrm>
          <a:prstGeom prst="rect">
            <a:avLst/>
          </a:prstGeom>
        </p:spPr>
      </p:pic>
      <p:cxnSp>
        <p:nvCxnSpPr>
          <p:cNvPr id="13" name="Straight Arrow Connector 12">
            <a:extLst>
              <a:ext uri="{FF2B5EF4-FFF2-40B4-BE49-F238E27FC236}">
                <a16:creationId xmlns:a16="http://schemas.microsoft.com/office/drawing/2014/main" id="{7452B30E-F0D1-4D01-A814-FD888461DF67}"/>
              </a:ext>
            </a:extLst>
          </p:cNvPr>
          <p:cNvCxnSpPr/>
          <p:nvPr/>
        </p:nvCxnSpPr>
        <p:spPr>
          <a:xfrm>
            <a:off x="7919183" y="1934486"/>
            <a:ext cx="899381" cy="121323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9F171B0-FBC0-4F3C-A4EF-ADE130001F99}"/>
              </a:ext>
            </a:extLst>
          </p:cNvPr>
          <p:cNvSpPr txBox="1"/>
          <p:nvPr/>
        </p:nvSpPr>
        <p:spPr>
          <a:xfrm>
            <a:off x="7271691" y="1516116"/>
            <a:ext cx="1438214" cy="461665"/>
          </a:xfrm>
          <a:prstGeom prst="rect">
            <a:avLst/>
          </a:prstGeom>
          <a:noFill/>
        </p:spPr>
        <p:txBody>
          <a:bodyPr wrap="none" rtlCol="0">
            <a:spAutoFit/>
          </a:bodyPr>
          <a:lstStyle/>
          <a:p>
            <a:r>
              <a:rPr lang="en-GB" sz="2400" dirty="0">
                <a:latin typeface="ITC Symbol Std Black" panose="020E0903030506020404" pitchFamily="34" charset="0"/>
              </a:rPr>
              <a:t>Capsule</a:t>
            </a:r>
          </a:p>
        </p:txBody>
      </p:sp>
    </p:spTree>
    <p:extLst>
      <p:ext uri="{BB962C8B-B14F-4D97-AF65-F5344CB8AC3E}">
        <p14:creationId xmlns:p14="http://schemas.microsoft.com/office/powerpoint/2010/main" val="287135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557916"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38380" y="1417799"/>
            <a:ext cx="6140653" cy="3193269"/>
          </a:xfrm>
        </p:spPr>
        <p:txBody>
          <a:bodyPr>
            <a:noAutofit/>
          </a:bodyPr>
          <a:lstStyle/>
          <a:p>
            <a:pPr>
              <a:lnSpc>
                <a:spcPct val="150000"/>
              </a:lnSpc>
            </a:pPr>
            <a:r>
              <a:rPr lang="en-US" sz="3200" dirty="0"/>
              <a:t>The keel is the area around the outside of the eggcase!</a:t>
            </a:r>
          </a:p>
          <a:p>
            <a:pPr>
              <a:lnSpc>
                <a:spcPct val="150000"/>
              </a:lnSpc>
            </a:pPr>
            <a:endParaRPr lang="en-US" sz="3200" dirty="0"/>
          </a:p>
          <a:p>
            <a:pPr>
              <a:lnSpc>
                <a:spcPct val="150000"/>
              </a:lnSpc>
            </a:pPr>
            <a:endParaRPr lang="en-US" sz="3200" dirty="0"/>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200" b="1" dirty="0">
              <a:solidFill>
                <a:schemeClr val="bg1"/>
              </a:solidFill>
            </a:endParaRPr>
          </a:p>
          <a:p>
            <a:pPr>
              <a:lnSpc>
                <a:spcPct val="200000"/>
              </a:lnSpc>
            </a:pPr>
            <a:endParaRPr lang="en-US" sz="3200" dirty="0"/>
          </a:p>
        </p:txBody>
      </p:sp>
      <p:pic>
        <p:nvPicPr>
          <p:cNvPr id="12" name="Picture 11">
            <a:extLst>
              <a:ext uri="{FF2B5EF4-FFF2-40B4-BE49-F238E27FC236}">
                <a16:creationId xmlns:a16="http://schemas.microsoft.com/office/drawing/2014/main" id="{7E046AAC-FFC1-44AA-80AD-BB18DB46552D}"/>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backgroundMark x1="34384" y1="54432" x2="32019" y2="37079"/>
                        <a14:backgroundMark x1="29715" y1="68914" x2="29715" y2="68914"/>
                        <a14:backgroundMark x1="38508" y1="72784" x2="38508" y2="72784"/>
                        <a14:backgroundMark x1="38326" y1="70662" x2="38326" y2="70662"/>
                        <a14:backgroundMark x1="48696" y1="73408" x2="48696" y2="73408"/>
                        <a14:backgroundMark x1="47665" y1="72909" x2="47665" y2="72909"/>
                        <a14:backgroundMark x1="55124" y1="71910" x2="55124" y2="71910"/>
                        <a14:backgroundMark x1="57550" y1="71411" x2="57550" y2="71411"/>
                        <a14:backgroundMark x1="57126" y1="71036" x2="57126" y2="71036"/>
                        <a14:backgroundMark x1="58460" y1="71161" x2="58460" y2="71161"/>
                        <a14:backgroundMark x1="66525" y1="73533" x2="66525" y2="73533"/>
                        <a14:backgroundMark x1="61856" y1="42447" x2="61856" y2="42447"/>
                        <a14:backgroundMark x1="62159" y1="41698" x2="62159" y2="41698"/>
                        <a14:backgroundMark x1="63190" y1="41323" x2="63190" y2="41323"/>
                        <a14:backgroundMark x1="65130" y1="40325" x2="65130" y2="40325"/>
                        <a14:backgroundMark x1="67738" y1="39201" x2="67738" y2="39201"/>
                        <a14:backgroundMark x1="66222" y1="39700" x2="66222" y2="39700"/>
                        <a14:backgroundMark x1="70103" y1="38577" x2="70103" y2="38577"/>
                        <a14:backgroundMark x1="69193" y1="38826" x2="69193" y2="38826"/>
                        <a14:backgroundMark x1="70346" y1="38327" x2="70346" y2="38327"/>
                      </a14:backgroundRemoval>
                    </a14:imgEffect>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2934" t="26960" r="23333" b="23120"/>
          <a:stretch/>
        </p:blipFill>
        <p:spPr>
          <a:xfrm>
            <a:off x="6282251" y="2331301"/>
            <a:ext cx="5072627" cy="2290865"/>
          </a:xfrm>
          <a:prstGeom prst="rect">
            <a:avLst/>
          </a:prstGeom>
        </p:spPr>
      </p:pic>
      <p:sp>
        <p:nvSpPr>
          <p:cNvPr id="19" name="TextBox 18">
            <a:extLst>
              <a:ext uri="{FF2B5EF4-FFF2-40B4-BE49-F238E27FC236}">
                <a16:creationId xmlns:a16="http://schemas.microsoft.com/office/drawing/2014/main" id="{E9ADF997-9383-4C9C-9B3B-2AE2D44A826B}"/>
              </a:ext>
            </a:extLst>
          </p:cNvPr>
          <p:cNvSpPr txBox="1"/>
          <p:nvPr/>
        </p:nvSpPr>
        <p:spPr>
          <a:xfrm>
            <a:off x="9475550" y="1615151"/>
            <a:ext cx="1438214" cy="461665"/>
          </a:xfrm>
          <a:prstGeom prst="rect">
            <a:avLst/>
          </a:prstGeom>
          <a:noFill/>
        </p:spPr>
        <p:txBody>
          <a:bodyPr wrap="square" rtlCol="0">
            <a:spAutoFit/>
          </a:bodyPr>
          <a:lstStyle/>
          <a:p>
            <a:r>
              <a:rPr lang="en-GB" sz="2400" dirty="0">
                <a:latin typeface="ITC Symbol Std Black" panose="020E0903030506020404" pitchFamily="34" charset="0"/>
              </a:rPr>
              <a:t>Keel</a:t>
            </a:r>
          </a:p>
        </p:txBody>
      </p:sp>
      <p:cxnSp>
        <p:nvCxnSpPr>
          <p:cNvPr id="20" name="Straight Arrow Connector 19">
            <a:extLst>
              <a:ext uri="{FF2B5EF4-FFF2-40B4-BE49-F238E27FC236}">
                <a16:creationId xmlns:a16="http://schemas.microsoft.com/office/drawing/2014/main" id="{69AE3B7C-1C38-455B-8B62-F0862E8578E8}"/>
              </a:ext>
            </a:extLst>
          </p:cNvPr>
          <p:cNvCxnSpPr/>
          <p:nvPr/>
        </p:nvCxnSpPr>
        <p:spPr>
          <a:xfrm flipH="1">
            <a:off x="8818564" y="2081236"/>
            <a:ext cx="843018" cy="60749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90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614187"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38380" y="1534445"/>
            <a:ext cx="5598197" cy="2764764"/>
          </a:xfrm>
        </p:spPr>
        <p:txBody>
          <a:bodyPr>
            <a:noAutofit/>
          </a:bodyPr>
          <a:lstStyle/>
          <a:p>
            <a:pPr>
              <a:lnSpc>
                <a:spcPct val="150000"/>
              </a:lnSpc>
            </a:pPr>
            <a:r>
              <a:rPr lang="en-US" sz="3200" dirty="0"/>
              <a:t>The horns are the paired parts of the egg case that are on either end!</a:t>
            </a:r>
          </a:p>
          <a:p>
            <a:pPr>
              <a:lnSpc>
                <a:spcPct val="150000"/>
              </a:lnSpc>
            </a:pPr>
            <a:endParaRPr lang="en-US" sz="3200" dirty="0"/>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200" b="1" dirty="0">
              <a:solidFill>
                <a:schemeClr val="bg1"/>
              </a:solidFill>
            </a:endParaRPr>
          </a:p>
          <a:p>
            <a:pPr>
              <a:lnSpc>
                <a:spcPct val="200000"/>
              </a:lnSpc>
            </a:pPr>
            <a:endParaRPr lang="en-US" sz="3200" dirty="0"/>
          </a:p>
        </p:txBody>
      </p:sp>
      <p:pic>
        <p:nvPicPr>
          <p:cNvPr id="12" name="Picture 11">
            <a:extLst>
              <a:ext uri="{FF2B5EF4-FFF2-40B4-BE49-F238E27FC236}">
                <a16:creationId xmlns:a16="http://schemas.microsoft.com/office/drawing/2014/main" id="{7E046AAC-FFC1-44AA-80AD-BB18DB46552D}"/>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backgroundMark x1="34384" y1="54432" x2="32019" y2="37079"/>
                        <a14:backgroundMark x1="29715" y1="68914" x2="29715" y2="68914"/>
                        <a14:backgroundMark x1="38508" y1="72784" x2="38508" y2="72784"/>
                        <a14:backgroundMark x1="38326" y1="70662" x2="38326" y2="70662"/>
                        <a14:backgroundMark x1="48696" y1="73408" x2="48696" y2="73408"/>
                        <a14:backgroundMark x1="47665" y1="72909" x2="47665" y2="72909"/>
                        <a14:backgroundMark x1="55124" y1="71910" x2="55124" y2="71910"/>
                        <a14:backgroundMark x1="57550" y1="71411" x2="57550" y2="71411"/>
                        <a14:backgroundMark x1="57126" y1="71036" x2="57126" y2="71036"/>
                        <a14:backgroundMark x1="58460" y1="71161" x2="58460" y2="71161"/>
                        <a14:backgroundMark x1="66525" y1="73533" x2="66525" y2="73533"/>
                        <a14:backgroundMark x1="61856" y1="42447" x2="61856" y2="42447"/>
                        <a14:backgroundMark x1="62159" y1="41698" x2="62159" y2="41698"/>
                        <a14:backgroundMark x1="63190" y1="41323" x2="63190" y2="41323"/>
                        <a14:backgroundMark x1="65130" y1="40325" x2="65130" y2="40325"/>
                        <a14:backgroundMark x1="67738" y1="39201" x2="67738" y2="39201"/>
                        <a14:backgroundMark x1="66222" y1="39700" x2="66222" y2="39700"/>
                        <a14:backgroundMark x1="70103" y1="38577" x2="70103" y2="38577"/>
                        <a14:backgroundMark x1="69193" y1="38826" x2="69193" y2="38826"/>
                        <a14:backgroundMark x1="70346" y1="38327" x2="70346" y2="38327"/>
                      </a14:backgroundRemoval>
                    </a14:imgEffect>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2934" t="26960" r="23333" b="23120"/>
          <a:stretch/>
        </p:blipFill>
        <p:spPr>
          <a:xfrm>
            <a:off x="5526420" y="2122716"/>
            <a:ext cx="5373059" cy="2426544"/>
          </a:xfrm>
          <a:prstGeom prst="rect">
            <a:avLst/>
          </a:prstGeom>
        </p:spPr>
      </p:pic>
      <p:cxnSp>
        <p:nvCxnSpPr>
          <p:cNvPr id="13" name="Straight Arrow Connector 12">
            <a:extLst>
              <a:ext uri="{FF2B5EF4-FFF2-40B4-BE49-F238E27FC236}">
                <a16:creationId xmlns:a16="http://schemas.microsoft.com/office/drawing/2014/main" id="{EEAFC9A1-BF55-4EE4-9C90-6D1C9F138641}"/>
              </a:ext>
            </a:extLst>
          </p:cNvPr>
          <p:cNvCxnSpPr/>
          <p:nvPr/>
        </p:nvCxnSpPr>
        <p:spPr>
          <a:xfrm flipH="1">
            <a:off x="10812145" y="3479167"/>
            <a:ext cx="653674" cy="82004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99C070-F0DB-4777-A9AF-8808B2399812}"/>
              </a:ext>
            </a:extLst>
          </p:cNvPr>
          <p:cNvCxnSpPr/>
          <p:nvPr/>
        </p:nvCxnSpPr>
        <p:spPr>
          <a:xfrm flipH="1" flipV="1">
            <a:off x="10647553" y="2592443"/>
            <a:ext cx="818266" cy="67510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A53940A-C24C-4077-8786-03581273B755}"/>
              </a:ext>
            </a:extLst>
          </p:cNvPr>
          <p:cNvSpPr txBox="1"/>
          <p:nvPr/>
        </p:nvSpPr>
        <p:spPr>
          <a:xfrm>
            <a:off x="10187916" y="3148000"/>
            <a:ext cx="1165704" cy="461665"/>
          </a:xfrm>
          <a:prstGeom prst="rect">
            <a:avLst/>
          </a:prstGeom>
          <a:noFill/>
        </p:spPr>
        <p:txBody>
          <a:bodyPr wrap="none" rtlCol="0">
            <a:spAutoFit/>
          </a:bodyPr>
          <a:lstStyle/>
          <a:p>
            <a:r>
              <a:rPr lang="en-GB" sz="2400" dirty="0">
                <a:latin typeface="ITC Symbol Std Black" panose="020E0903030506020404" pitchFamily="34" charset="0"/>
              </a:rPr>
              <a:t>Horns</a:t>
            </a:r>
          </a:p>
        </p:txBody>
      </p:sp>
    </p:spTree>
    <p:extLst>
      <p:ext uri="{BB962C8B-B14F-4D97-AF65-F5344CB8AC3E}">
        <p14:creationId xmlns:p14="http://schemas.microsoft.com/office/powerpoint/2010/main" val="98162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ol Shark Wallpapers - Top Free Cool Shark Backgrounds - WallpaperAccess">
            <a:extLst>
              <a:ext uri="{FF2B5EF4-FFF2-40B4-BE49-F238E27FC236}">
                <a16:creationId xmlns:a16="http://schemas.microsoft.com/office/drawing/2014/main" id="{45EEFE7F-9178-4828-8FDE-3C72B172C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356325-6F6E-9146-B8E6-A79C1BC78025}"/>
              </a:ext>
            </a:extLst>
          </p:cNvPr>
          <p:cNvSpPr>
            <a:spLocks noGrp="1"/>
          </p:cNvSpPr>
          <p:nvPr>
            <p:ph type="ctrTitle"/>
          </p:nvPr>
        </p:nvSpPr>
        <p:spPr>
          <a:xfrm>
            <a:off x="469900" y="1568174"/>
            <a:ext cx="8178800" cy="1056078"/>
          </a:xfrm>
        </p:spPr>
        <p:txBody>
          <a:bodyPr anchor="ctr"/>
          <a:lstStyle/>
          <a:p>
            <a:pPr algn="l"/>
            <a:r>
              <a:rPr lang="en-US" dirty="0">
                <a:solidFill>
                  <a:schemeClr val="bg1"/>
                </a:solidFill>
                <a:latin typeface="ITC Symbol Std Black" panose="020E0903030506020404" pitchFamily="34" charset="0"/>
              </a:rPr>
              <a:t>WELL DONE!</a:t>
            </a:r>
          </a:p>
        </p:txBody>
      </p:sp>
      <p:sp>
        <p:nvSpPr>
          <p:cNvPr id="3" name="Subtitle 2">
            <a:extLst>
              <a:ext uri="{FF2B5EF4-FFF2-40B4-BE49-F238E27FC236}">
                <a16:creationId xmlns:a16="http://schemas.microsoft.com/office/drawing/2014/main" id="{C8485A93-0978-304F-A9DA-6BA862AE0BC9}"/>
              </a:ext>
            </a:extLst>
          </p:cNvPr>
          <p:cNvSpPr>
            <a:spLocks noGrp="1"/>
          </p:cNvSpPr>
          <p:nvPr>
            <p:ph type="subTitle" idx="1"/>
          </p:nvPr>
        </p:nvSpPr>
        <p:spPr>
          <a:xfrm>
            <a:off x="469900" y="2624252"/>
            <a:ext cx="7442200" cy="1056078"/>
          </a:xfrm>
        </p:spPr>
        <p:txBody>
          <a:bodyPr anchor="ctr">
            <a:normAutofit/>
          </a:bodyPr>
          <a:lstStyle/>
          <a:p>
            <a:pPr algn="l"/>
            <a:r>
              <a:rPr lang="en-US" sz="3200" dirty="0">
                <a:solidFill>
                  <a:schemeClr val="bg1"/>
                </a:solidFill>
              </a:rPr>
              <a:t>In Deep Water Quiz</a:t>
            </a:r>
          </a:p>
        </p:txBody>
      </p:sp>
      <p:pic>
        <p:nvPicPr>
          <p:cNvPr id="9" name="Picture 8" descr="A picture containing food, drawing&#10;&#10;Description automatically generated">
            <a:extLst>
              <a:ext uri="{FF2B5EF4-FFF2-40B4-BE49-F238E27FC236}">
                <a16:creationId xmlns:a16="http://schemas.microsoft.com/office/drawing/2014/main" id="{D98B6DB5-3386-9249-B487-EB9C83107FB7}"/>
              </a:ext>
            </a:extLst>
          </p:cNvPr>
          <p:cNvPicPr>
            <a:picLocks noChangeAspect="1"/>
          </p:cNvPicPr>
          <p:nvPr/>
        </p:nvPicPr>
        <p:blipFill rotWithShape="1">
          <a:blip r:embed="rId3"/>
          <a:srcRect l="28488" t="34747" r="29151" b="33083"/>
          <a:stretch/>
        </p:blipFill>
        <p:spPr>
          <a:xfrm>
            <a:off x="469900" y="190219"/>
            <a:ext cx="2859313" cy="1221395"/>
          </a:xfrm>
          <a:prstGeom prst="rect">
            <a:avLst/>
          </a:prstGeom>
        </p:spPr>
      </p:pic>
    </p:spTree>
    <p:extLst>
      <p:ext uri="{BB962C8B-B14F-4D97-AF65-F5344CB8AC3E}">
        <p14:creationId xmlns:p14="http://schemas.microsoft.com/office/powerpoint/2010/main" val="129813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B3045E07-1E8A-B144-8C72-93489CE7C752}"/>
              </a:ext>
            </a:extLst>
          </p:cNvPr>
          <p:cNvSpPr/>
          <p:nvPr/>
        </p:nvSpPr>
        <p:spPr>
          <a:xfrm>
            <a:off x="806364" y="4572566"/>
            <a:ext cx="1882993"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2" y="1525044"/>
            <a:ext cx="5857048" cy="2353738"/>
          </a:xfrm>
        </p:spPr>
        <p:txBody>
          <a:bodyPr>
            <a:noAutofit/>
          </a:bodyPr>
          <a:lstStyle/>
          <a:p>
            <a:pPr>
              <a:lnSpc>
                <a:spcPct val="150000"/>
              </a:lnSpc>
            </a:pPr>
            <a:r>
              <a:rPr lang="en-US" sz="3200" dirty="0"/>
              <a:t>MPAs are one way to protect shark populations but overfishing is harmful to sharks and can cause their numbers to decline!</a:t>
            </a:r>
          </a:p>
          <a:p>
            <a:pPr>
              <a:lnSpc>
                <a:spcPct val="10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200" b="1" dirty="0">
              <a:solidFill>
                <a:schemeClr val="bg1"/>
              </a:solidFill>
            </a:endParaRPr>
          </a:p>
        </p:txBody>
      </p:sp>
      <p:pic>
        <p:nvPicPr>
          <p:cNvPr id="12" name="Picture 2" descr="Image result for toolbox cartoon">
            <a:extLst>
              <a:ext uri="{FF2B5EF4-FFF2-40B4-BE49-F238E27FC236}">
                <a16:creationId xmlns:a16="http://schemas.microsoft.com/office/drawing/2014/main" id="{43761A4E-A87A-485F-91A5-8A78497FA4C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27" b="8111"/>
          <a:stretch/>
        </p:blipFill>
        <p:spPr bwMode="auto">
          <a:xfrm>
            <a:off x="7255545" y="1618930"/>
            <a:ext cx="385319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B3045E07-1E8A-B144-8C72-93489CE7C752}"/>
              </a:ext>
            </a:extLst>
          </p:cNvPr>
          <p:cNvSpPr/>
          <p:nvPr/>
        </p:nvSpPr>
        <p:spPr>
          <a:xfrm>
            <a:off x="894999" y="4934073"/>
            <a:ext cx="1882993" cy="723014"/>
          </a:xfrm>
          <a:prstGeom prst="roundRect">
            <a:avLst>
              <a:gd name="adj" fmla="val 19995"/>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952826" y="1635036"/>
            <a:ext cx="5736732" cy="2743880"/>
          </a:xfrm>
        </p:spPr>
        <p:txBody>
          <a:bodyPr>
            <a:noAutofit/>
          </a:bodyPr>
          <a:lstStyle/>
          <a:p>
            <a:pPr>
              <a:lnSpc>
                <a:spcPct val="150000"/>
              </a:lnSpc>
            </a:pPr>
            <a:r>
              <a:rPr lang="en-US" sz="3200" dirty="0"/>
              <a:t>Fisheries management is one way to help protect shark populations, but pollution has a negative impact on sharks!</a:t>
            </a:r>
          </a:p>
          <a:p>
            <a:pPr>
              <a:lnSpc>
                <a:spcPct val="20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200" b="1" dirty="0">
              <a:solidFill>
                <a:schemeClr val="bg1"/>
              </a:solidFill>
            </a:endParaRPr>
          </a:p>
        </p:txBody>
      </p:sp>
      <p:pic>
        <p:nvPicPr>
          <p:cNvPr id="12" name="Picture 2" descr="Image result for toolbox cartoon">
            <a:extLst>
              <a:ext uri="{FF2B5EF4-FFF2-40B4-BE49-F238E27FC236}">
                <a16:creationId xmlns:a16="http://schemas.microsoft.com/office/drawing/2014/main" id="{E717A4C1-F392-4D14-9E66-148FE72CB0D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27" b="8111"/>
          <a:stretch/>
        </p:blipFill>
        <p:spPr bwMode="auto">
          <a:xfrm>
            <a:off x="7255545" y="1618930"/>
            <a:ext cx="385319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6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754372"/>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909852" y="1732957"/>
            <a:ext cx="6140653" cy="3811588"/>
          </a:xfrm>
        </p:spPr>
        <p:txBody>
          <a:bodyPr>
            <a:noAutofit/>
          </a:bodyPr>
          <a:lstStyle/>
          <a:p>
            <a:pPr>
              <a:lnSpc>
                <a:spcPct val="150000"/>
              </a:lnSpc>
            </a:pPr>
            <a:r>
              <a:rPr lang="en-US" sz="3200" dirty="0"/>
              <a:t>Marine Protect Areas (MPAs) and fisheries regulations are the 2 main ways to protect shark populations to give them a chance to recover!</a:t>
            </a:r>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2" name="Picture 2" descr="Image result for toolbox cartoon">
            <a:extLst>
              <a:ext uri="{FF2B5EF4-FFF2-40B4-BE49-F238E27FC236}">
                <a16:creationId xmlns:a16="http://schemas.microsoft.com/office/drawing/2014/main" id="{2D2C3D58-916E-4E0F-8D83-7FC5E2A9F40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27" b="8111"/>
          <a:stretch/>
        </p:blipFill>
        <p:spPr bwMode="auto">
          <a:xfrm>
            <a:off x="7255545" y="1618930"/>
            <a:ext cx="385319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5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90557" y="1316019"/>
            <a:ext cx="6047127" cy="4242570"/>
          </a:xfrm>
        </p:spPr>
        <p:txBody>
          <a:bodyPr>
            <a:noAutofit/>
          </a:bodyPr>
          <a:lstStyle/>
          <a:p>
            <a:pPr marL="342900" indent="-342900">
              <a:lnSpc>
                <a:spcPct val="150000"/>
              </a:lnSpc>
              <a:buFont typeface="+mj-lt"/>
              <a:buAutoNum type="alphaUcPeriod"/>
            </a:pPr>
            <a:r>
              <a:rPr lang="en-US" sz="3200" dirty="0"/>
              <a:t> </a:t>
            </a:r>
            <a:r>
              <a:rPr lang="en-US" sz="3200" dirty="0">
                <a:hlinkClick r:id="rId3" action="ppaction://hlinksldjump"/>
              </a:rPr>
              <a:t>A form of special protection for an area where rules are put in place to protect a species</a:t>
            </a:r>
            <a:endParaRPr lang="en-US" sz="3200" dirty="0"/>
          </a:p>
          <a:p>
            <a:pPr marL="342900" indent="-342900">
              <a:lnSpc>
                <a:spcPct val="100000"/>
              </a:lnSpc>
              <a:buFont typeface="+mj-lt"/>
              <a:buAutoNum type="alphaUcPeriod"/>
            </a:pPr>
            <a:endParaRPr lang="en-US" sz="3200" dirty="0"/>
          </a:p>
          <a:p>
            <a:pPr marL="342900" indent="-342900">
              <a:lnSpc>
                <a:spcPct val="100000"/>
              </a:lnSpc>
              <a:buFont typeface="+mj-lt"/>
              <a:buAutoNum type="alphaUcPeriod"/>
            </a:pPr>
            <a:r>
              <a:rPr lang="en-US" sz="3200" dirty="0"/>
              <a:t> </a:t>
            </a:r>
            <a:r>
              <a:rPr lang="en-US" sz="3200" dirty="0">
                <a:hlinkClick r:id="rId4" action="ppaction://hlinksldjump"/>
              </a:rPr>
              <a:t>The number of species and bycatch you can land</a:t>
            </a: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295373"/>
          </a:xfrm>
        </p:spPr>
        <p:txBody>
          <a:bodyPr anchor="ctr"/>
          <a:lstStyle/>
          <a:p>
            <a:r>
              <a:rPr lang="en-US" dirty="0">
                <a:solidFill>
                  <a:schemeClr val="accent5">
                    <a:lumMod val="50000"/>
                  </a:schemeClr>
                </a:solidFill>
                <a:latin typeface="ITC Symbol Std Black" panose="020E0903030506020404" pitchFamily="34" charset="0"/>
              </a:rPr>
              <a:t>2. What is a Marine Protect Area (MPA)?</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8"/>
          <a:srcRect l="8949" t="19719" r="11089" b="28353"/>
          <a:stretch/>
        </p:blipFill>
        <p:spPr>
          <a:xfrm>
            <a:off x="9536724" y="368343"/>
            <a:ext cx="2023531" cy="892990"/>
          </a:xfrm>
          <a:prstGeom prst="rect">
            <a:avLst/>
          </a:prstGeom>
        </p:spPr>
      </p:pic>
      <p:pic>
        <p:nvPicPr>
          <p:cNvPr id="2050" name="Picture 2" descr="Marine protected areas and climate change | IUCN">
            <a:extLst>
              <a:ext uri="{FF2B5EF4-FFF2-40B4-BE49-F238E27FC236}">
                <a16:creationId xmlns:a16="http://schemas.microsoft.com/office/drawing/2014/main" id="{A4FB009A-6740-4CE4-8944-65A0C63AC2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7684" y="1643676"/>
            <a:ext cx="4565986" cy="289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8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7970"/>
            <a:ext cx="8730360" cy="1754372"/>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3" y="1003528"/>
            <a:ext cx="6140653" cy="3676650"/>
          </a:xfrm>
        </p:spPr>
        <p:txBody>
          <a:bodyPr>
            <a:noAutofit/>
          </a:bodyPr>
          <a:lstStyle/>
          <a:p>
            <a:pPr>
              <a:lnSpc>
                <a:spcPct val="150000"/>
              </a:lnSpc>
            </a:pPr>
            <a:r>
              <a:rPr lang="en-US" sz="3200" dirty="0"/>
              <a:t>An MPA is usually in a place that is important to the species such as a nursery area and regulations such as no fishing in the area are put in place here!</a:t>
            </a:r>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1" name="Picture 2" descr="Marine protected areas and climate change | IUCN">
            <a:extLst>
              <a:ext uri="{FF2B5EF4-FFF2-40B4-BE49-F238E27FC236}">
                <a16:creationId xmlns:a16="http://schemas.microsoft.com/office/drawing/2014/main" id="{8B4BD4BF-7BC3-4BBA-8CAF-B40DFAC77D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7684" y="1643676"/>
            <a:ext cx="4565986" cy="289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54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51706"/>
            <a:ext cx="8730360" cy="1754372"/>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0" name="Rounded Rectangle 9">
            <a:extLst>
              <a:ext uri="{FF2B5EF4-FFF2-40B4-BE49-F238E27FC236}">
                <a16:creationId xmlns:a16="http://schemas.microsoft.com/office/drawing/2014/main" id="{029366A2-2420-FA45-9594-90B2BDBFD7F1}"/>
              </a:ext>
            </a:extLst>
          </p:cNvPr>
          <p:cNvSpPr/>
          <p:nvPr/>
        </p:nvSpPr>
        <p:spPr>
          <a:xfrm>
            <a:off x="881473" y="4867715"/>
            <a:ext cx="26317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81473" y="977740"/>
            <a:ext cx="6140653" cy="3811588"/>
          </a:xfrm>
        </p:spPr>
        <p:txBody>
          <a:bodyPr>
            <a:noAutofit/>
          </a:bodyPr>
          <a:lstStyle/>
          <a:p>
            <a:pPr>
              <a:lnSpc>
                <a:spcPct val="150000"/>
              </a:lnSpc>
            </a:pPr>
            <a:r>
              <a:rPr lang="en-US" sz="3200" dirty="0"/>
              <a:t>This is fisheries management and sets other things as well such as mesh sizes and regulations on equipment. Fines can occur if these are not followed!</a:t>
            </a:r>
          </a:p>
          <a:p>
            <a:pPr>
              <a:lnSpc>
                <a:spcPct val="150000"/>
              </a:lnSpc>
            </a:pPr>
            <a:r>
              <a:rPr lang="en-US" sz="32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200" b="1" dirty="0">
              <a:solidFill>
                <a:schemeClr val="bg1"/>
              </a:solidFill>
            </a:endParaRPr>
          </a:p>
          <a:p>
            <a:pPr>
              <a:lnSpc>
                <a:spcPct val="200000"/>
              </a:lnSpc>
            </a:pPr>
            <a:endParaRPr lang="en-US" sz="3200" dirty="0"/>
          </a:p>
        </p:txBody>
      </p:sp>
      <p:pic>
        <p:nvPicPr>
          <p:cNvPr id="11" name="Picture 2" descr="Marine protected areas and climate change | IUCN">
            <a:extLst>
              <a:ext uri="{FF2B5EF4-FFF2-40B4-BE49-F238E27FC236}">
                <a16:creationId xmlns:a16="http://schemas.microsoft.com/office/drawing/2014/main" id="{102686EA-3AA5-455D-94FE-13C48FFC5E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7684" y="1643676"/>
            <a:ext cx="4565986" cy="289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7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90557" y="1316019"/>
            <a:ext cx="6564987" cy="3979561"/>
          </a:xfrm>
        </p:spPr>
        <p:txBody>
          <a:bodyPr>
            <a:noAutofit/>
          </a:bodyPr>
          <a:lstStyle/>
          <a:p>
            <a:pPr marL="342900" indent="-342900">
              <a:lnSpc>
                <a:spcPct val="150000"/>
              </a:lnSpc>
              <a:buFont typeface="+mj-lt"/>
              <a:buAutoNum type="alphaUcPeriod"/>
            </a:pPr>
            <a:r>
              <a:rPr lang="en-US" sz="3200" dirty="0"/>
              <a:t> </a:t>
            </a:r>
            <a:r>
              <a:rPr lang="en-US" sz="3200" dirty="0">
                <a:hlinkClick r:id="rId3" action="ppaction://hlinksldjump"/>
              </a:rPr>
              <a:t>Who is out there?</a:t>
            </a:r>
            <a:endParaRPr lang="en-US" sz="3200" dirty="0"/>
          </a:p>
          <a:p>
            <a:pPr marL="342900" indent="-342900">
              <a:lnSpc>
                <a:spcPct val="150000"/>
              </a:lnSpc>
              <a:buFont typeface="+mj-lt"/>
              <a:buAutoNum type="alphaUcPeriod"/>
            </a:pPr>
            <a:r>
              <a:rPr lang="en-US" sz="3200" dirty="0">
                <a:hlinkClick r:id="rId3" action="ppaction://hlinksldjump"/>
              </a:rPr>
              <a:t>Where are they?</a:t>
            </a:r>
            <a:endParaRPr lang="en-US" sz="3200" dirty="0"/>
          </a:p>
          <a:p>
            <a:pPr marL="342900" indent="-342900">
              <a:lnSpc>
                <a:spcPct val="150000"/>
              </a:lnSpc>
              <a:buFont typeface="+mj-lt"/>
              <a:buAutoNum type="alphaUcPeriod"/>
            </a:pPr>
            <a:r>
              <a:rPr lang="en-US" sz="3200" dirty="0">
                <a:hlinkClick r:id="rId3" action="ppaction://hlinksldjump"/>
              </a:rPr>
              <a:t>What are they doing?</a:t>
            </a:r>
            <a:endParaRPr lang="en-US" sz="3200" dirty="0"/>
          </a:p>
          <a:p>
            <a:pPr marL="342900" indent="-342900">
              <a:lnSpc>
                <a:spcPct val="150000"/>
              </a:lnSpc>
              <a:buFont typeface="+mj-lt"/>
              <a:buAutoNum type="alphaUcPeriod"/>
            </a:pPr>
            <a:r>
              <a:rPr lang="en-US" sz="3200" dirty="0">
                <a:hlinkClick r:id="rId4" action="ppaction://hlinksldjump"/>
              </a:rPr>
              <a:t>All of the above</a:t>
            </a: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295373"/>
          </a:xfrm>
        </p:spPr>
        <p:txBody>
          <a:bodyPr anchor="ctr"/>
          <a:lstStyle/>
          <a:p>
            <a:r>
              <a:rPr lang="en-US" dirty="0">
                <a:solidFill>
                  <a:schemeClr val="accent5">
                    <a:lumMod val="50000"/>
                  </a:schemeClr>
                </a:solidFill>
                <a:latin typeface="ITC Symbol Std Black" panose="020E0903030506020404" pitchFamily="34" charset="0"/>
              </a:rPr>
              <a:t>3. What data do we need to protect species?</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8"/>
          <a:srcRect l="8949" t="19719" r="11089" b="28353"/>
          <a:stretch/>
        </p:blipFill>
        <p:spPr>
          <a:xfrm>
            <a:off x="9536724" y="368343"/>
            <a:ext cx="2023531" cy="892990"/>
          </a:xfrm>
          <a:prstGeom prst="rect">
            <a:avLst/>
          </a:prstGeom>
        </p:spPr>
      </p:pic>
      <p:pic>
        <p:nvPicPr>
          <p:cNvPr id="11" name="Picture 2" descr="Image result for shark clip art">
            <a:extLst>
              <a:ext uri="{FF2B5EF4-FFF2-40B4-BE49-F238E27FC236}">
                <a16:creationId xmlns:a16="http://schemas.microsoft.com/office/drawing/2014/main" id="{26E99B16-8460-47C2-9339-4DF694D4A96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603014" y="1434785"/>
            <a:ext cx="5328592" cy="296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30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1EA5E828D4924A91F46A770E515A55" ma:contentTypeVersion="12" ma:contentTypeDescription="Create a new document." ma:contentTypeScope="" ma:versionID="0c99ec96a0072634f77f3a88a592673a">
  <xsd:schema xmlns:xsd="http://www.w3.org/2001/XMLSchema" xmlns:xs="http://www.w3.org/2001/XMLSchema" xmlns:p="http://schemas.microsoft.com/office/2006/metadata/properties" xmlns:ns2="95d99d22-4f1d-459e-9bd8-4be73ad3b185" xmlns:ns3="482cf9ee-d088-413f-bd9d-d405251cccfd" targetNamespace="http://schemas.microsoft.com/office/2006/metadata/properties" ma:root="true" ma:fieldsID="62f9f1592bfa5479ef905f7ffe4a188c" ns2:_="" ns3:_="">
    <xsd:import namespace="95d99d22-4f1d-459e-9bd8-4be73ad3b185"/>
    <xsd:import namespace="482cf9ee-d088-413f-bd9d-d405251ccc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99d22-4f1d-459e-9bd8-4be73ad3b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2cf9ee-d088-413f-bd9d-d405251ccc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4098E-1B32-4049-ACA7-DA53E3D8CE60}">
  <ds:schemaRefs>
    <ds:schemaRef ds:uri="http://schemas.microsoft.com/sharepoint/v3/contenttype/forms"/>
  </ds:schemaRefs>
</ds:datastoreItem>
</file>

<file path=customXml/itemProps2.xml><?xml version="1.0" encoding="utf-8"?>
<ds:datastoreItem xmlns:ds="http://schemas.openxmlformats.org/officeDocument/2006/customXml" ds:itemID="{15CC3813-C590-4CD0-9EF9-BA140C2A9CAF}">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82cf9ee-d088-413f-bd9d-d405251cccfd"/>
    <ds:schemaRef ds:uri="http://purl.org/dc/terms/"/>
    <ds:schemaRef ds:uri="95d99d22-4f1d-459e-9bd8-4be73ad3b185"/>
    <ds:schemaRef ds:uri="http://www.w3.org/XML/1998/namespace"/>
    <ds:schemaRef ds:uri="http://purl.org/dc/dcmitype/"/>
  </ds:schemaRefs>
</ds:datastoreItem>
</file>

<file path=customXml/itemProps3.xml><?xml version="1.0" encoding="utf-8"?>
<ds:datastoreItem xmlns:ds="http://schemas.openxmlformats.org/officeDocument/2006/customXml" ds:itemID="{1428E088-A39F-4A93-BD8E-A801B675A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99d22-4f1d-459e-9bd8-4be73ad3b185"/>
    <ds:schemaRef ds:uri="482cf9ee-d088-413f-bd9d-d405251cc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1118</TotalTime>
  <Words>787</Words>
  <Application>Microsoft Office PowerPoint</Application>
  <PresentationFormat>Widescreen</PresentationFormat>
  <Paragraphs>119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Shark Conservation Quiz</vt:lpstr>
      <vt:lpstr>1. What are the 2 main ways to protect shark populations to give them a chance to recover?</vt:lpstr>
      <vt:lpstr>Oops… That’s wrong</vt:lpstr>
      <vt:lpstr>Oops… That’s wrong</vt:lpstr>
      <vt:lpstr>Yes! That’s correct</vt:lpstr>
      <vt:lpstr>2. What is a Marine Protect Area (MPA)?</vt:lpstr>
      <vt:lpstr>Yes! That’s correct</vt:lpstr>
      <vt:lpstr>Oops… that’s wrong</vt:lpstr>
      <vt:lpstr>3. What data do we need to protect species?</vt:lpstr>
      <vt:lpstr>Oops… that’s wrong – Sort of!</vt:lpstr>
      <vt:lpstr>Yes! That’s correct</vt:lpstr>
      <vt:lpstr>4. How does Sea Deep collect all of the information it needs?</vt:lpstr>
      <vt:lpstr>Yes! That’s correct</vt:lpstr>
      <vt:lpstr>Oops… that’s wrong</vt:lpstr>
      <vt:lpstr>Oops… that’s wrong</vt:lpstr>
      <vt:lpstr>5. What are the pros of angling as a way to get data?</vt:lpstr>
      <vt:lpstr>Oops… that’s wrong – Sort of!</vt:lpstr>
      <vt:lpstr>Yes! That’s correct</vt:lpstr>
      <vt:lpstr>6. Anyone can go egg case hunting!</vt:lpstr>
      <vt:lpstr>Yes! That’s correct</vt:lpstr>
      <vt:lpstr>Oops… that’s wrong – Sort of!</vt:lpstr>
      <vt:lpstr>7. What is the name of this part of an egg case?</vt:lpstr>
      <vt:lpstr>Yes! That’s correct</vt:lpstr>
      <vt:lpstr>Oops… that’s wrong</vt:lpstr>
      <vt:lpstr>Oops… that’s wrong</vt:lpstr>
      <vt:lpstr>WELL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Biology Quiz</dc:title>
  <dc:creator>Heidi McIlvenny</dc:creator>
  <cp:lastModifiedBy>Erin McKeown</cp:lastModifiedBy>
  <cp:revision>58</cp:revision>
  <dcterms:created xsi:type="dcterms:W3CDTF">2020-06-12T10:20:21Z</dcterms:created>
  <dcterms:modified xsi:type="dcterms:W3CDTF">2021-04-14T14:14:37Z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0x010100301EA5E828D4924A91F46A770E515A55</vt:lpwstr>
  </property>
</Properties>
</file>