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8"/>
  </p:notesMasterIdLst>
  <p:sldIdLst>
    <p:sldId id="256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3526FD-7A11-9A8A-362B-B7FF09E1BD4E}" v="24" dt="2021-04-01T09:00:57.9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27"/>
  </p:normalViewPr>
  <p:slideViewPr>
    <p:cSldViewPr snapToGrid="0" snapToObjects="1" showGuides="1">
      <p:cViewPr varScale="1">
        <p:scale>
          <a:sx n="107" d="100"/>
          <a:sy n="107" d="100"/>
        </p:scale>
        <p:origin x="166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59B75-A17E-4041-807C-867A743556F9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20369-3BC6-ED4F-85F6-2E48507C2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5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Local species recap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1B3C9-B9EC-4B38-B384-A23979CD7BC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440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7031-4B5D-4541-B3B6-1513C33BBD9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E9D0-15B9-9D41-9E35-950C220E6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31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7031-4B5D-4541-B3B6-1513C33BBD9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E9D0-15B9-9D41-9E35-950C220E6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25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7031-4B5D-4541-B3B6-1513C33BBD9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E9D0-15B9-9D41-9E35-950C220E6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37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7031-4B5D-4541-B3B6-1513C33BBD9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E9D0-15B9-9D41-9E35-950C220E6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54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7031-4B5D-4541-B3B6-1513C33BBD9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E9D0-15B9-9D41-9E35-950C220E6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08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7031-4B5D-4541-B3B6-1513C33BBD9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E9D0-15B9-9D41-9E35-950C220E6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19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7031-4B5D-4541-B3B6-1513C33BBD9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E9D0-15B9-9D41-9E35-950C220E6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4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7031-4B5D-4541-B3B6-1513C33BBD9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E9D0-15B9-9D41-9E35-950C220E6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38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7031-4B5D-4541-B3B6-1513C33BBD9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E9D0-15B9-9D41-9E35-950C220E6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4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7031-4B5D-4541-B3B6-1513C33BBD9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E9D0-15B9-9D41-9E35-950C220E6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12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7031-4B5D-4541-B3B6-1513C33BBD9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E9D0-15B9-9D41-9E35-950C220E6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00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7031-4B5D-4541-B3B6-1513C33BBD9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2E9D0-15B9-9D41-9E35-950C220E6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tif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0A6E2-C9A6-8F4C-9CD7-F563E85B77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2AA20-239B-2342-9BE7-697167BA86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large pool of water&#10;&#10;Description automatically generated">
            <a:extLst>
              <a:ext uri="{FF2B5EF4-FFF2-40B4-BE49-F238E27FC236}">
                <a16:creationId xmlns:a16="http://schemas.microsoft.com/office/drawing/2014/main" id="{DCD08EFB-402B-C942-93DA-8697DC75E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CD4106-9DEC-5A4F-9576-D768CAF6DB6D}"/>
              </a:ext>
            </a:extLst>
          </p:cNvPr>
          <p:cNvSpPr txBox="1">
            <a:spLocks/>
          </p:cNvSpPr>
          <p:nvPr/>
        </p:nvSpPr>
        <p:spPr>
          <a:xfrm>
            <a:off x="469900" y="1568174"/>
            <a:ext cx="8178800" cy="1056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bg1"/>
                </a:solidFill>
                <a:latin typeface="ITC Symbol Std Black" panose="020E0903030506020404" pitchFamily="34" charset="0"/>
              </a:rPr>
              <a:t>Shark Biodiversity Quiz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572613E-D889-8242-A4A2-1C011C5BA843}"/>
              </a:ext>
            </a:extLst>
          </p:cNvPr>
          <p:cNvSpPr txBox="1">
            <a:spLocks/>
          </p:cNvSpPr>
          <p:nvPr/>
        </p:nvSpPr>
        <p:spPr>
          <a:xfrm>
            <a:off x="469900" y="2624252"/>
            <a:ext cx="7442200" cy="1056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Let’s recap everything you learnt in lesson 2 </a:t>
            </a:r>
          </a:p>
          <a:p>
            <a:pPr algn="l"/>
            <a:r>
              <a:rPr lang="en-US" sz="3200" dirty="0">
                <a:solidFill>
                  <a:schemeClr val="bg1"/>
                </a:solidFill>
              </a:rPr>
              <a:t>Meet our local sharks!</a:t>
            </a:r>
          </a:p>
        </p:txBody>
      </p:sp>
      <p:pic>
        <p:nvPicPr>
          <p:cNvPr id="9" name="Picture 8" descr="A close up of a fish&#10;&#10;Description automatically generated">
            <a:extLst>
              <a:ext uri="{FF2B5EF4-FFF2-40B4-BE49-F238E27FC236}">
                <a16:creationId xmlns:a16="http://schemas.microsoft.com/office/drawing/2014/main" id="{AF5E62A9-58A2-5144-B7A7-CAA747F61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5430">
            <a:off x="4416479" y="3170108"/>
            <a:ext cx="4016979" cy="1902985"/>
          </a:xfrm>
          <a:prstGeom prst="rect">
            <a:avLst/>
          </a:prstGeom>
        </p:spPr>
      </p:pic>
      <p:pic>
        <p:nvPicPr>
          <p:cNvPr id="10" name="Picture 9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14A4D777-BDCA-3E45-9BF8-3355E37D4A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488" t="34747" r="29151" b="33083"/>
          <a:stretch/>
        </p:blipFill>
        <p:spPr>
          <a:xfrm>
            <a:off x="469900" y="190219"/>
            <a:ext cx="2859313" cy="1221395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4FDCEF37-AFDE-9847-A7EF-9D5F9B65011C}"/>
              </a:ext>
            </a:extLst>
          </p:cNvPr>
          <p:cNvSpPr txBox="1">
            <a:spLocks/>
          </p:cNvSpPr>
          <p:nvPr/>
        </p:nvSpPr>
        <p:spPr>
          <a:xfrm>
            <a:off x="469900" y="3773677"/>
            <a:ext cx="1983014" cy="71749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 Quiz!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75745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ebecca\Downloads\wildlifetrusts_40539209667.t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" t="608" r="1618" b="-608"/>
          <a:stretch/>
        </p:blipFill>
        <p:spPr bwMode="auto">
          <a:xfrm>
            <a:off x="-83819" y="-5365"/>
            <a:ext cx="3087436" cy="22846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\\UWFILE1\Shared\Projects\1. CURRENT PROJECTS\Current Projects\Sea Deep - HLF\Images &amp; Videos\Species images\Peter Verhoog_Spurdog (Squalus acanthias)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2" t="1760" r="995" b="-1"/>
          <a:stretch/>
        </p:blipFill>
        <p:spPr bwMode="auto">
          <a:xfrm>
            <a:off x="6128243" y="-14284"/>
            <a:ext cx="3081075" cy="23226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\\UWFILE1\Shared\Projects\1. CURRENT PROJECTS\Current Projects\Sea Deep - HLF\Images &amp; Videos\Species images\Flapper Skate 2 (c) SSTP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5" t="17036" r="4381" b="3603"/>
          <a:stretch/>
        </p:blipFill>
        <p:spPr bwMode="auto">
          <a:xfrm>
            <a:off x="3005447" y="4595532"/>
            <a:ext cx="3131971" cy="22624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Related image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" r="8066" b="2029"/>
          <a:stretch/>
        </p:blipFill>
        <p:spPr bwMode="auto">
          <a:xfrm>
            <a:off x="6109053" y="4534458"/>
            <a:ext cx="3094708" cy="23235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Shape 399" descr="Related image"/>
          <p:cNvPicPr/>
          <p:nvPr/>
        </p:nvPicPr>
        <p:blipFill rotWithShape="1"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2" t="501" r="11995" b="14962"/>
          <a:stretch/>
        </p:blipFill>
        <p:spPr bwMode="auto">
          <a:xfrm>
            <a:off x="-63068" y="4514103"/>
            <a:ext cx="3081075" cy="23438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Blue shark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5" t="518" r="17409" b="-518"/>
          <a:stretch/>
        </p:blipFill>
        <p:spPr bwMode="auto">
          <a:xfrm>
            <a:off x="-7734" y="2250593"/>
            <a:ext cx="3089254" cy="23790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0" t="14573" r="29059" b="24799"/>
          <a:stretch/>
        </p:blipFill>
        <p:spPr bwMode="auto">
          <a:xfrm>
            <a:off x="6022026" y="2248574"/>
            <a:ext cx="3121974" cy="23698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\\UWFILE1\Shared\Projects\1. CURRENT PROJECTS\Current Projects\Sea Deep - HLF\Images &amp; Videos\Species images\Lesser Spotted Dogfish (c) Amy Lewis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6" r="-2713"/>
          <a:stretch/>
        </p:blipFill>
        <p:spPr bwMode="auto">
          <a:xfrm>
            <a:off x="3047552" y="-14284"/>
            <a:ext cx="3096526" cy="234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Image result for thresher shark breaching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4" t="3457" r="23989" b="23482"/>
          <a:stretch/>
        </p:blipFill>
        <p:spPr bwMode="auto">
          <a:xfrm>
            <a:off x="3000713" y="2243524"/>
            <a:ext cx="3108340" cy="2345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3025780" y="0"/>
            <a:ext cx="0" cy="685800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96131" y="-14284"/>
            <a:ext cx="0" cy="685800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-63068" y="4590303"/>
            <a:ext cx="9207069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" y="2213997"/>
            <a:ext cx="9207069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92157" y="22248"/>
            <a:ext cx="2596896" cy="2129192"/>
          </a:xfrm>
          <a:prstGeom prst="ellipse">
            <a:avLst/>
          </a:prstGeom>
          <a:solidFill>
            <a:schemeClr val="accent6">
              <a:alpha val="89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ITC Symbol Std Black" panose="020E0903030506020404" pitchFamily="34" charset="0"/>
              </a:rPr>
              <a:t>2</a:t>
            </a:r>
            <a:r>
              <a:rPr lang="en-GB" sz="2400" baseline="30000" dirty="0">
                <a:latin typeface="ITC Symbol Std Black" panose="020E0903030506020404" pitchFamily="34" charset="0"/>
              </a:rPr>
              <a:t>nd</a:t>
            </a:r>
            <a:r>
              <a:rPr lang="en-GB" sz="2400" dirty="0">
                <a:latin typeface="ITC Symbol Std Black" panose="020E0903030506020404" pitchFamily="34" charset="0"/>
              </a:rPr>
              <a:t> biggest!</a:t>
            </a:r>
          </a:p>
        </p:txBody>
      </p:sp>
      <p:sp>
        <p:nvSpPr>
          <p:cNvPr id="16" name="Oval 15"/>
          <p:cNvSpPr/>
          <p:nvPr/>
        </p:nvSpPr>
        <p:spPr>
          <a:xfrm>
            <a:off x="3262507" y="22248"/>
            <a:ext cx="2596896" cy="2129192"/>
          </a:xfrm>
          <a:prstGeom prst="ellipse">
            <a:avLst/>
          </a:prstGeom>
          <a:solidFill>
            <a:schemeClr val="accent6">
              <a:alpha val="89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ITC Symbol Std Black" panose="020E0903030506020404" pitchFamily="34" charset="0"/>
              </a:rPr>
              <a:t>Our most common shark</a:t>
            </a:r>
          </a:p>
        </p:txBody>
      </p:sp>
      <p:sp>
        <p:nvSpPr>
          <p:cNvPr id="18" name="Oval 17"/>
          <p:cNvSpPr/>
          <p:nvPr/>
        </p:nvSpPr>
        <p:spPr>
          <a:xfrm>
            <a:off x="6284565" y="18986"/>
            <a:ext cx="2596896" cy="2129192"/>
          </a:xfrm>
          <a:prstGeom prst="ellipse">
            <a:avLst/>
          </a:prstGeom>
          <a:solidFill>
            <a:schemeClr val="accent6">
              <a:alpha val="89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ITC Symbol Std Black" panose="020E0903030506020404" pitchFamily="34" charset="0"/>
              </a:rPr>
              <a:t>Longest pregnancy</a:t>
            </a:r>
          </a:p>
        </p:txBody>
      </p:sp>
      <p:sp>
        <p:nvSpPr>
          <p:cNvPr id="19" name="Oval 18"/>
          <p:cNvSpPr/>
          <p:nvPr/>
        </p:nvSpPr>
        <p:spPr>
          <a:xfrm>
            <a:off x="159999" y="2322607"/>
            <a:ext cx="2596896" cy="2129192"/>
          </a:xfrm>
          <a:prstGeom prst="ellipse">
            <a:avLst/>
          </a:prstGeom>
          <a:solidFill>
            <a:schemeClr val="accent6">
              <a:alpha val="89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ITC Symbol Std Black" panose="020E0903030506020404" pitchFamily="34" charset="0"/>
              </a:rPr>
              <a:t>Found across the globe</a:t>
            </a:r>
          </a:p>
        </p:txBody>
      </p:sp>
      <p:sp>
        <p:nvSpPr>
          <p:cNvPr id="20" name="Oval 19"/>
          <p:cNvSpPr/>
          <p:nvPr/>
        </p:nvSpPr>
        <p:spPr>
          <a:xfrm>
            <a:off x="3244806" y="2350120"/>
            <a:ext cx="2596896" cy="2129192"/>
          </a:xfrm>
          <a:prstGeom prst="ellipse">
            <a:avLst/>
          </a:prstGeom>
          <a:solidFill>
            <a:schemeClr val="accent6">
              <a:alpha val="89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ITC Symbol Std Black" panose="020E0903030506020404" pitchFamily="34" charset="0"/>
              </a:rPr>
              <a:t>Tail as long as its body!</a:t>
            </a:r>
          </a:p>
        </p:txBody>
      </p:sp>
      <p:sp>
        <p:nvSpPr>
          <p:cNvPr id="21" name="Oval 20"/>
          <p:cNvSpPr/>
          <p:nvPr/>
        </p:nvSpPr>
        <p:spPr>
          <a:xfrm>
            <a:off x="6370330" y="2365915"/>
            <a:ext cx="2596896" cy="2129192"/>
          </a:xfrm>
          <a:prstGeom prst="ellipse">
            <a:avLst/>
          </a:prstGeom>
          <a:solidFill>
            <a:schemeClr val="accent6">
              <a:alpha val="89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ITC Symbol Std Black" panose="020E0903030506020404" pitchFamily="34" charset="0"/>
              </a:rPr>
              <a:t>Cousin of the Great White</a:t>
            </a:r>
          </a:p>
        </p:txBody>
      </p:sp>
      <p:sp>
        <p:nvSpPr>
          <p:cNvPr id="22" name="Oval 21"/>
          <p:cNvSpPr/>
          <p:nvPr/>
        </p:nvSpPr>
        <p:spPr>
          <a:xfrm>
            <a:off x="182708" y="4659556"/>
            <a:ext cx="2596896" cy="2129192"/>
          </a:xfrm>
          <a:prstGeom prst="ellipse">
            <a:avLst/>
          </a:prstGeom>
          <a:solidFill>
            <a:schemeClr val="accent6">
              <a:alpha val="89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ITC Symbol Std Black" panose="020E0903030506020404" pitchFamily="34" charset="0"/>
              </a:rPr>
              <a:t>Locally extinct?</a:t>
            </a:r>
          </a:p>
        </p:txBody>
      </p:sp>
      <p:sp>
        <p:nvSpPr>
          <p:cNvPr id="23" name="Oval 22"/>
          <p:cNvSpPr/>
          <p:nvPr/>
        </p:nvSpPr>
        <p:spPr>
          <a:xfrm>
            <a:off x="3305086" y="4631633"/>
            <a:ext cx="2596896" cy="2129192"/>
          </a:xfrm>
          <a:prstGeom prst="ellipse">
            <a:avLst/>
          </a:prstGeom>
          <a:solidFill>
            <a:schemeClr val="accent6">
              <a:alpha val="89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ITC Symbol Std Black" panose="020E0903030506020404" pitchFamily="34" charset="0"/>
              </a:rPr>
              <a:t>Biggest skate in the world!</a:t>
            </a:r>
          </a:p>
        </p:txBody>
      </p:sp>
      <p:sp>
        <p:nvSpPr>
          <p:cNvPr id="24" name="Oval 23"/>
          <p:cNvSpPr/>
          <p:nvPr/>
        </p:nvSpPr>
        <p:spPr>
          <a:xfrm>
            <a:off x="6355506" y="4652955"/>
            <a:ext cx="2596896" cy="2129192"/>
          </a:xfrm>
          <a:prstGeom prst="ellipse">
            <a:avLst/>
          </a:prstGeom>
          <a:solidFill>
            <a:schemeClr val="accent6">
              <a:alpha val="89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ITC Symbol Std Black" panose="020E0903030506020404" pitchFamily="34" charset="0"/>
              </a:rPr>
              <a:t>Slingshot feeding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36734" y="-10593"/>
            <a:ext cx="3072384" cy="2171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latin typeface="ITC Symbol Std Black" panose="020E0903030506020404" pitchFamily="34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44504" y="2240663"/>
            <a:ext cx="3072384" cy="2309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latin typeface="ITC Symbol Std Black" panose="020E0903030506020404" pitchFamily="34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-51850" y="2258948"/>
            <a:ext cx="3072384" cy="2286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latin typeface="ITC Symbol Std Black" panose="020E0903030506020404" pitchFamily="34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-42598" y="4640165"/>
            <a:ext cx="3072384" cy="2231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latin typeface="ITC Symbol Std Black" panose="020E0903030506020404" pitchFamily="34" charset="0"/>
              </a:rPr>
              <a:t>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093824" y="-8457"/>
            <a:ext cx="2949510" cy="2162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latin typeface="ITC Symbol Std Black" panose="020E0903030506020404" pitchFamily="34" charset="0"/>
              </a:rPr>
              <a:t>5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125548" y="4626324"/>
            <a:ext cx="3072384" cy="2231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latin typeface="ITC Symbol Std Black" panose="020E0903030506020404" pitchFamily="34" charset="0"/>
              </a:rPr>
              <a:t>6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093021" y="2247971"/>
            <a:ext cx="2950315" cy="2283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latin typeface="ITC Symbol Std Black" panose="020E0903030506020404" pitchFamily="34" charset="0"/>
              </a:rPr>
              <a:t>7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28569" y="-19512"/>
            <a:ext cx="3066345" cy="2176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latin typeface="ITC Symbol Std Black" panose="020E0903030506020404" pitchFamily="34" charset="0"/>
              </a:rPr>
              <a:t>8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099886" y="4629106"/>
            <a:ext cx="2939074" cy="2231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>
                <a:latin typeface="ITC Symbol Std Black" panose="020E09030305060204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09538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15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0A6E2-C9A6-8F4C-9CD7-F563E85B77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2AA20-239B-2342-9BE7-697167BA86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large pool of water&#10;&#10;Description automatically generated">
            <a:extLst>
              <a:ext uri="{FF2B5EF4-FFF2-40B4-BE49-F238E27FC236}">
                <a16:creationId xmlns:a16="http://schemas.microsoft.com/office/drawing/2014/main" id="{DCD08EFB-402B-C942-93DA-8697DC75E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CD4106-9DEC-5A4F-9576-D768CAF6DB6D}"/>
              </a:ext>
            </a:extLst>
          </p:cNvPr>
          <p:cNvSpPr txBox="1">
            <a:spLocks/>
          </p:cNvSpPr>
          <p:nvPr/>
        </p:nvSpPr>
        <p:spPr>
          <a:xfrm>
            <a:off x="469900" y="1568174"/>
            <a:ext cx="8178800" cy="1056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>
                <a:solidFill>
                  <a:schemeClr val="bg1"/>
                </a:solidFill>
                <a:latin typeface="ITC Symbol Std Black" panose="020E0903030506020404" pitchFamily="34" charset="0"/>
              </a:rPr>
              <a:t>WELL DONE!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572613E-D889-8242-A4A2-1C011C5BA843}"/>
              </a:ext>
            </a:extLst>
          </p:cNvPr>
          <p:cNvSpPr txBox="1">
            <a:spLocks/>
          </p:cNvSpPr>
          <p:nvPr/>
        </p:nvSpPr>
        <p:spPr>
          <a:xfrm>
            <a:off x="469900" y="2327844"/>
            <a:ext cx="7442200" cy="1056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Shark Biodiversity Quiz</a:t>
            </a:r>
          </a:p>
        </p:txBody>
      </p:sp>
      <p:pic>
        <p:nvPicPr>
          <p:cNvPr id="9" name="Picture 8" descr="A close up of a fish&#10;&#10;Description automatically generated">
            <a:extLst>
              <a:ext uri="{FF2B5EF4-FFF2-40B4-BE49-F238E27FC236}">
                <a16:creationId xmlns:a16="http://schemas.microsoft.com/office/drawing/2014/main" id="{AF5E62A9-58A2-5144-B7A7-CAA747F61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5430">
            <a:off x="4416479" y="3170108"/>
            <a:ext cx="4016979" cy="1902985"/>
          </a:xfrm>
          <a:prstGeom prst="rect">
            <a:avLst/>
          </a:prstGeom>
        </p:spPr>
      </p:pic>
      <p:pic>
        <p:nvPicPr>
          <p:cNvPr id="10" name="Picture 9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14A4D777-BDCA-3E45-9BF8-3355E37D4A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488" t="34747" r="29151" b="33083"/>
          <a:stretch/>
        </p:blipFill>
        <p:spPr>
          <a:xfrm>
            <a:off x="469900" y="190219"/>
            <a:ext cx="2859313" cy="122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67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1EA5E828D4924A91F46A770E515A55" ma:contentTypeVersion="12" ma:contentTypeDescription="Create a new document." ma:contentTypeScope="" ma:versionID="0c99ec96a0072634f77f3a88a592673a">
  <xsd:schema xmlns:xsd="http://www.w3.org/2001/XMLSchema" xmlns:xs="http://www.w3.org/2001/XMLSchema" xmlns:p="http://schemas.microsoft.com/office/2006/metadata/properties" xmlns:ns2="95d99d22-4f1d-459e-9bd8-4be73ad3b185" xmlns:ns3="482cf9ee-d088-413f-bd9d-d405251cccfd" targetNamespace="http://schemas.microsoft.com/office/2006/metadata/properties" ma:root="true" ma:fieldsID="62f9f1592bfa5479ef905f7ffe4a188c" ns2:_="" ns3:_="">
    <xsd:import namespace="95d99d22-4f1d-459e-9bd8-4be73ad3b185"/>
    <xsd:import namespace="482cf9ee-d088-413f-bd9d-d405251ccc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d99d22-4f1d-459e-9bd8-4be73ad3b1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2cf9ee-d088-413f-bd9d-d405251cccf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DC7FA9C-99DF-4845-B373-048DB20774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d99d22-4f1d-459e-9bd8-4be73ad3b185"/>
    <ds:schemaRef ds:uri="482cf9ee-d088-413f-bd9d-d405251ccc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78F61EA-88CD-41DC-8B21-81098BFD21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6A8939-0308-458B-A6F8-90EFECFBFE2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74</Words>
  <Application>Microsoft Office PowerPoint</Application>
  <PresentationFormat>On-screen Show (4:3)</PresentationFormat>
  <Paragraphs>26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McIlvenny</dc:creator>
  <cp:lastModifiedBy>Heidi McIlvenny</cp:lastModifiedBy>
  <cp:revision>7</cp:revision>
  <dcterms:created xsi:type="dcterms:W3CDTF">2020-06-12T14:07:14Z</dcterms:created>
  <dcterms:modified xsi:type="dcterms:W3CDTF">2021-04-14T13:17:14Z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0x010100301EA5E828D4924A91F46A770E515A55</vt:lpwstr>
  </property>
</Properties>
</file>