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82" r:id="rId6"/>
    <p:sldId id="283" r:id="rId7"/>
    <p:sldId id="284" r:id="rId8"/>
    <p:sldId id="285" r:id="rId9"/>
    <p:sldId id="265" r:id="rId10"/>
    <p:sldId id="267" r:id="rId11"/>
    <p:sldId id="266" r:id="rId12"/>
    <p:sldId id="268" r:id="rId13"/>
    <p:sldId id="269" r:id="rId14"/>
    <p:sldId id="270" r:id="rId15"/>
    <p:sldId id="271" r:id="rId16"/>
    <p:sldId id="272" r:id="rId17"/>
    <p:sldId id="273" r:id="rId18"/>
    <p:sldId id="274" r:id="rId19"/>
    <p:sldId id="275" r:id="rId20"/>
    <p:sldId id="276" r:id="rId21"/>
    <p:sldId id="286" r:id="rId22"/>
    <p:sldId id="287" r:id="rId23"/>
    <p:sldId id="277" r:id="rId24"/>
    <p:sldId id="288" r:id="rId25"/>
    <p:sldId id="289" r:id="rId26"/>
    <p:sldId id="290" r:id="rId27"/>
    <p:sldId id="291" r:id="rId28"/>
    <p:sldId id="278" r:id="rId29"/>
    <p:sldId id="293" r:id="rId30"/>
    <p:sldId id="294" r:id="rId31"/>
    <p:sldId id="292" r:id="rId32"/>
    <p:sldId id="279" r:id="rId33"/>
    <p:sldId id="296" r:id="rId34"/>
    <p:sldId id="295" r:id="rId35"/>
    <p:sldId id="260" r:id="rId36"/>
    <p:sldId id="261" r:id="rId37"/>
    <p:sldId id="262" r:id="rId38"/>
    <p:sldId id="263" r:id="rId39"/>
    <p:sldId id="264" r:id="rId40"/>
    <p:sldId id="297" r:id="rId41"/>
    <p:sldId id="298" r:id="rId42"/>
    <p:sldId id="300"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07"/>
  </p:normalViewPr>
  <p:slideViewPr>
    <p:cSldViewPr snapToGrid="0" snapToObjects="1" showGuides="1">
      <p:cViewPr>
        <p:scale>
          <a:sx n="60" d="100"/>
          <a:sy n="60" d="100"/>
        </p:scale>
        <p:origin x="1256" y="10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FF79-F9AF-2345-B35C-D1E6944368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407AE50-86FC-C04F-88E8-22F17E376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B416423-CE21-F446-99B3-C21B6AEBFF83}"/>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5" name="Footer Placeholder 4">
            <a:extLst>
              <a:ext uri="{FF2B5EF4-FFF2-40B4-BE49-F238E27FC236}">
                <a16:creationId xmlns:a16="http://schemas.microsoft.com/office/drawing/2014/main" id="{BACF4CC1-4D7D-0946-922B-2CDC54B54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4C53A-AB6D-7843-9EDA-E09BF30ACB5C}"/>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84797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7CEC-4091-474E-B9A1-4984A59E880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70F0C65-CA5F-5148-9F29-CD1CF0C708B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FE7F29-C519-F840-96FE-6567396CFE71}"/>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5" name="Footer Placeholder 4">
            <a:extLst>
              <a:ext uri="{FF2B5EF4-FFF2-40B4-BE49-F238E27FC236}">
                <a16:creationId xmlns:a16="http://schemas.microsoft.com/office/drawing/2014/main" id="{3F170F75-85C5-5747-B300-E85F4C79E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86AFB-D23B-DA41-A6A3-AD38314BB6D1}"/>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3318343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6F8173-FA82-CA49-87A5-7A62E659E86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BF28EAD-B33D-C740-998C-98F00994662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B804A8-3C41-B043-B0EC-033C2D63B591}"/>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5" name="Footer Placeholder 4">
            <a:extLst>
              <a:ext uri="{FF2B5EF4-FFF2-40B4-BE49-F238E27FC236}">
                <a16:creationId xmlns:a16="http://schemas.microsoft.com/office/drawing/2014/main" id="{B8007BE9-5E76-D246-A350-B8B9528A7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44EA4-F0FE-8641-B157-0995020DEDF1}"/>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215250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EC43-CB83-C842-A4E7-FDA9870758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1B5B73-9463-CE4F-810F-935CF24EC6B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00FE73-6F5C-F44C-B312-2D9055CE6BF2}"/>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5" name="Footer Placeholder 4">
            <a:extLst>
              <a:ext uri="{FF2B5EF4-FFF2-40B4-BE49-F238E27FC236}">
                <a16:creationId xmlns:a16="http://schemas.microsoft.com/office/drawing/2014/main" id="{CBC75259-CACA-C544-82FA-20AE1E728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496D1-E3C7-DE44-A031-D1B3C0022843}"/>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1103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03F02-72AC-8547-B35A-635FF8264E4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F294A95-29AD-8946-B143-2421A2F8D5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6F0CF7A-6BAB-0944-BCFF-232581A591C6}"/>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5" name="Footer Placeholder 4">
            <a:extLst>
              <a:ext uri="{FF2B5EF4-FFF2-40B4-BE49-F238E27FC236}">
                <a16:creationId xmlns:a16="http://schemas.microsoft.com/office/drawing/2014/main" id="{EE2AC9C5-4F0E-C941-B131-0DC5E645D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46DEE-2427-954A-9CEC-1A1BEBD0DB4B}"/>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873711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F1F3-97F0-9749-B240-9AF5C889FC7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BFA292-D06D-244C-BB8B-5832A64BC4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81E0F4-AC14-2B4F-8DEF-A0A1B2E6E17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79EF49A-1E0F-5C46-9A66-A24E4FFA4E36}"/>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6" name="Footer Placeholder 5">
            <a:extLst>
              <a:ext uri="{FF2B5EF4-FFF2-40B4-BE49-F238E27FC236}">
                <a16:creationId xmlns:a16="http://schemas.microsoft.com/office/drawing/2014/main" id="{2D948019-F358-2D4C-B301-F4ABF6F5C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53D9A-7F87-2C4F-9DC7-B272508C3E02}"/>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220189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E5C2-1CFB-CA43-AFE4-13C90697186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270943D-9F17-2D48-BB1E-02ACA93C23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3840952-887D-4147-B718-AB022C6EC3D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B8BF5D0-48C7-9445-8061-E7615A4F7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148119-5745-3C4D-8440-7E2C63E46C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F0C42C8-5EED-CA43-8611-3494905B549A}"/>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8" name="Footer Placeholder 7">
            <a:extLst>
              <a:ext uri="{FF2B5EF4-FFF2-40B4-BE49-F238E27FC236}">
                <a16:creationId xmlns:a16="http://schemas.microsoft.com/office/drawing/2014/main" id="{03D4A4F6-5C8F-D349-A9C6-CA5F6E53D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EFFD37-37DF-FD46-A55D-F1819D694162}"/>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4139744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F8BE-F18E-2340-B480-AB2A921D09F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45501E6-F650-E64B-835E-DE8B5883B339}"/>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4" name="Footer Placeholder 3">
            <a:extLst>
              <a:ext uri="{FF2B5EF4-FFF2-40B4-BE49-F238E27FC236}">
                <a16:creationId xmlns:a16="http://schemas.microsoft.com/office/drawing/2014/main" id="{EA2A28AB-FD28-4C48-973E-9C9906E14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EF114-FD76-E247-873E-3F94C324615A}"/>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373491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49805-DFA2-1D4B-BE08-E1822DD212E2}"/>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3" name="Footer Placeholder 2">
            <a:extLst>
              <a:ext uri="{FF2B5EF4-FFF2-40B4-BE49-F238E27FC236}">
                <a16:creationId xmlns:a16="http://schemas.microsoft.com/office/drawing/2014/main" id="{0CEB70AF-4E13-A740-85F3-233506672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D45208-D6ED-2140-85E8-3CACC3B31EAB}"/>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381702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B5759-9453-F545-9056-7184CF0A6A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44E000-D600-8D48-9070-310C250C2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F3D05FD-794C-A140-BDF0-8A4C57A3E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066970-C498-5146-9B44-B86792622921}"/>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6" name="Footer Placeholder 5">
            <a:extLst>
              <a:ext uri="{FF2B5EF4-FFF2-40B4-BE49-F238E27FC236}">
                <a16:creationId xmlns:a16="http://schemas.microsoft.com/office/drawing/2014/main" id="{927B1D8B-B97E-0640-9411-B5D973B86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38EBF-6483-E24B-84B9-4A1E67B665E3}"/>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115786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4209-F543-8846-BE54-363D518D67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0AE0C7A-15E1-4B4E-BC98-3C2050B90E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4153E0-C069-0F4D-BB8A-CED0C9083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99FEED-CB8D-D746-B8B8-629D9BA80BE2}"/>
              </a:ext>
            </a:extLst>
          </p:cNvPr>
          <p:cNvSpPr>
            <a:spLocks noGrp="1"/>
          </p:cNvSpPr>
          <p:nvPr>
            <p:ph type="dt" sz="half" idx="10"/>
          </p:nvPr>
        </p:nvSpPr>
        <p:spPr/>
        <p:txBody>
          <a:bodyPr/>
          <a:lstStyle/>
          <a:p>
            <a:fld id="{CD3A91C6-CD70-B641-B552-922FBA938FF3}" type="datetimeFigureOut">
              <a:rPr lang="en-US" smtClean="0"/>
              <a:t>4/14/2021</a:t>
            </a:fld>
            <a:endParaRPr lang="en-US"/>
          </a:p>
        </p:txBody>
      </p:sp>
      <p:sp>
        <p:nvSpPr>
          <p:cNvPr id="6" name="Footer Placeholder 5">
            <a:extLst>
              <a:ext uri="{FF2B5EF4-FFF2-40B4-BE49-F238E27FC236}">
                <a16:creationId xmlns:a16="http://schemas.microsoft.com/office/drawing/2014/main" id="{6D8A6F9E-4E78-F040-9818-5F8D10C37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6C0D7-2E2A-7A46-8B7D-5C82ADB5E542}"/>
              </a:ext>
            </a:extLst>
          </p:cNvPr>
          <p:cNvSpPr>
            <a:spLocks noGrp="1"/>
          </p:cNvSpPr>
          <p:nvPr>
            <p:ph type="sldNum" sz="quarter" idx="12"/>
          </p:nvPr>
        </p:nvSpPr>
        <p:spPr/>
        <p:txBody>
          <a:bodyPr/>
          <a:lstStyle/>
          <a:p>
            <a:fld id="{6D06FA58-AF9A-B34A-9378-95F7724FE071}" type="slidenum">
              <a:rPr lang="en-US" smtClean="0"/>
              <a:t>‹#›</a:t>
            </a:fld>
            <a:endParaRPr lang="en-US"/>
          </a:p>
        </p:txBody>
      </p:sp>
    </p:spTree>
    <p:extLst>
      <p:ext uri="{BB962C8B-B14F-4D97-AF65-F5344CB8AC3E}">
        <p14:creationId xmlns:p14="http://schemas.microsoft.com/office/powerpoint/2010/main" val="500678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029EF-BF7C-BC48-BCC2-4921718FB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3661592-2BA0-C046-8DC5-8EDEAAF0C7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2A5D08-74BA-CB4A-9D86-12AA7AEA12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A91C6-CD70-B641-B552-922FBA938FF3}" type="datetimeFigureOut">
              <a:rPr lang="en-US" smtClean="0"/>
              <a:t>4/14/2021</a:t>
            </a:fld>
            <a:endParaRPr lang="en-US"/>
          </a:p>
        </p:txBody>
      </p:sp>
      <p:sp>
        <p:nvSpPr>
          <p:cNvPr id="5" name="Footer Placeholder 4">
            <a:extLst>
              <a:ext uri="{FF2B5EF4-FFF2-40B4-BE49-F238E27FC236}">
                <a16:creationId xmlns:a16="http://schemas.microsoft.com/office/drawing/2014/main" id="{A4E7FE6D-BDA9-ED47-BF65-FCBE8316BE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8E11FD-27AE-564C-831E-F8089D7EF8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6FA58-AF9A-B34A-9378-95F7724FE071}" type="slidenum">
              <a:rPr lang="en-US" smtClean="0"/>
              <a:t>‹#›</a:t>
            </a:fld>
            <a:endParaRPr lang="en-US"/>
          </a:p>
        </p:txBody>
      </p:sp>
    </p:spTree>
    <p:extLst>
      <p:ext uri="{BB962C8B-B14F-4D97-AF65-F5344CB8AC3E}">
        <p14:creationId xmlns:p14="http://schemas.microsoft.com/office/powerpoint/2010/main" val="41836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seadeepni.org/" TargetMode="External"/><Relationship Id="rId7" Type="http://schemas.openxmlformats.org/officeDocument/2006/relationships/slide" Target="slide9.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seadeepni.org/" TargetMode="External"/><Relationship Id="rId7" Type="http://schemas.openxmlformats.org/officeDocument/2006/relationships/slide" Target="slide9.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seadeepni.org/" TargetMode="External"/><Relationship Id="rId7" Type="http://schemas.openxmlformats.org/officeDocument/2006/relationships/slide" Target="slide13.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14.xml"/><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www.seadeepni.org/" TargetMode="External"/><Relationship Id="rId5" Type="http://schemas.openxmlformats.org/officeDocument/2006/relationships/slide" Target="slide15.xml"/><Relationship Id="rId10" Type="http://schemas.openxmlformats.org/officeDocument/2006/relationships/image" Target="../media/image10.tiff"/><Relationship Id="rId4" Type="http://schemas.openxmlformats.org/officeDocument/2006/relationships/slide" Target="slide16.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hyperlink" Target="http://www.seadeepni.org/" TargetMode="External"/><Relationship Id="rId7" Type="http://schemas.openxmlformats.org/officeDocument/2006/relationships/slide" Target="slide13.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hyperlink" Target="http://www.seadeepni.org/" TargetMode="External"/><Relationship Id="rId7" Type="http://schemas.openxmlformats.org/officeDocument/2006/relationships/slide" Target="slide13.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hyperlink" Target="http://www.seadeepni.org/" TargetMode="External"/><Relationship Id="rId7"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18.xml"/><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hyperlink" Target="http://www.seadeepni.org/" TargetMode="External"/><Relationship Id="rId4" Type="http://schemas.openxmlformats.org/officeDocument/2006/relationships/slide" Target="slide19.xml"/><Relationship Id="rId9" Type="http://schemas.openxmlformats.org/officeDocument/2006/relationships/image" Target="../media/image11.jpeg"/></Relationships>
</file>

<file path=ppt/slides/_rels/slide1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seadeepni.org/" TargetMode="External"/><Relationship Id="rId7" Type="http://schemas.openxmlformats.org/officeDocument/2006/relationships/slide" Target="slide20.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seadeepni.org/" TargetMode="External"/><Relationship Id="rId7" Type="http://schemas.openxmlformats.org/officeDocument/2006/relationships/slide" Target="slide20.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3.xml"/><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www.seadeepni.org/" TargetMode="External"/><Relationship Id="rId5" Type="http://schemas.openxmlformats.org/officeDocument/2006/relationships/slide" Target="slide5.xml"/><Relationship Id="rId10" Type="http://schemas.openxmlformats.org/officeDocument/2006/relationships/image" Target="../media/image7.jpeg"/><Relationship Id="rId4" Type="http://schemas.openxmlformats.org/officeDocument/2006/relationships/slide" Target="slide4.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4.xml"/><Relationship Id="rId7" Type="http://schemas.openxmlformats.org/officeDocument/2006/relationships/hyperlink" Target="http://www.seadeepni.org/"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slide" Target="slide23.xml"/><Relationship Id="rId11" Type="http://schemas.openxmlformats.org/officeDocument/2006/relationships/image" Target="../media/image12.png"/><Relationship Id="rId5" Type="http://schemas.openxmlformats.org/officeDocument/2006/relationships/slide" Target="slide22.xml"/><Relationship Id="rId10" Type="http://schemas.openxmlformats.org/officeDocument/2006/relationships/image" Target="../media/image6.png"/><Relationship Id="rId4" Type="http://schemas.openxmlformats.org/officeDocument/2006/relationships/slide" Target="slide21.xml"/><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seadeepni.org/" TargetMode="External"/><Relationship Id="rId7" Type="http://schemas.openxmlformats.org/officeDocument/2006/relationships/slide" Target="slide20.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seadeepni.org/" TargetMode="External"/><Relationship Id="rId7" Type="http://schemas.openxmlformats.org/officeDocument/2006/relationships/slide" Target="slide20.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seadeepni.org/" TargetMode="External"/><Relationship Id="rId7" Type="http://schemas.openxmlformats.org/officeDocument/2006/relationships/slide" Target="slide20.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seadeepni.org/" TargetMode="External"/><Relationship Id="rId7" Type="http://schemas.openxmlformats.org/officeDocument/2006/relationships/slide" Target="slide25.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26.xml"/><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www.seadeepni.org/" TargetMode="External"/><Relationship Id="rId5" Type="http://schemas.openxmlformats.org/officeDocument/2006/relationships/slide" Target="slide27.xml"/><Relationship Id="rId10" Type="http://schemas.openxmlformats.org/officeDocument/2006/relationships/image" Target="../media/image13.png"/><Relationship Id="rId4" Type="http://schemas.openxmlformats.org/officeDocument/2006/relationships/slide" Target="slide28.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seadeepni.org/" TargetMode="External"/><Relationship Id="rId7" Type="http://schemas.openxmlformats.org/officeDocument/2006/relationships/slide" Target="slide25.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seadeepni.org/" TargetMode="External"/><Relationship Id="rId7" Type="http://schemas.openxmlformats.org/officeDocument/2006/relationships/slide" Target="slide25.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seadeepni.org/" TargetMode="External"/><Relationship Id="rId7" Type="http://schemas.openxmlformats.org/officeDocument/2006/relationships/slide" Target="slide29.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30.xml"/><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hyperlink" Target="http://www.seadeepni.org/" TargetMode="External"/><Relationship Id="rId4" Type="http://schemas.openxmlformats.org/officeDocument/2006/relationships/slide" Target="slide31.xml"/><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www.seadeepni.org/" TargetMode="External"/><Relationship Id="rId7" Type="http://schemas.openxmlformats.org/officeDocument/2006/relationships/slide" Target="slide6.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www.seadeepni.org/" TargetMode="External"/><Relationship Id="rId7" Type="http://schemas.openxmlformats.org/officeDocument/2006/relationships/slide" Target="slide31.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www.seadeepni.org/" TargetMode="External"/><Relationship Id="rId7" Type="http://schemas.openxmlformats.org/officeDocument/2006/relationships/slide" Target="slide32.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33.xml"/><Relationship Id="rId7" Type="http://schemas.openxmlformats.org/officeDocument/2006/relationships/hyperlink" Target="http://www.seadeepni.org/" TargetMode="External"/><Relationship Id="rId12"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slide" Target="slide36.xml"/><Relationship Id="rId11" Type="http://schemas.openxmlformats.org/officeDocument/2006/relationships/image" Target="../media/image15.png"/><Relationship Id="rId5" Type="http://schemas.openxmlformats.org/officeDocument/2006/relationships/slide" Target="slide35.xml"/><Relationship Id="rId10" Type="http://schemas.openxmlformats.org/officeDocument/2006/relationships/image" Target="../media/image6.png"/><Relationship Id="rId4" Type="http://schemas.openxmlformats.org/officeDocument/2006/relationships/slide" Target="slide34.xml"/><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seadeepni.org/" TargetMode="External"/><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seadeepni.org/" TargetMode="External"/><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seadeepni.org/" TargetMode="External"/><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seadeepni.org/" TargetMode="External"/><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39.xml"/><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hyperlink" Target="http://www.seadeepni.org/" TargetMode="External"/><Relationship Id="rId4" Type="http://schemas.openxmlformats.org/officeDocument/2006/relationships/slide" Target="slide38.xml"/><Relationship Id="rId9" Type="http://schemas.openxmlformats.org/officeDocument/2006/relationships/image" Target="../media/image17.jpeg"/></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hyperlink" Target="http://www.seadeepni.org/" TargetMode="External"/><Relationship Id="rId7"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hyperlink" Target="http://www.seadeepni.org/" TargetMode="External"/><Relationship Id="rId7"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www.seadeepni.org/" TargetMode="External"/><Relationship Id="rId7"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www.seadeepni.org/" TargetMode="External"/><Relationship Id="rId7"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7.xml"/><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hyperlink" Target="http://www.seadeepni.org/" TargetMode="External"/><Relationship Id="rId4" Type="http://schemas.openxmlformats.org/officeDocument/2006/relationships/slide" Target="slide8.xml"/><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www.seadeepni.org/" TargetMode="External"/><Relationship Id="rId7" Type="http://schemas.openxmlformats.org/officeDocument/2006/relationships/slide" Target="slide9.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www.seadeepni.org/" TargetMode="External"/><Relationship Id="rId7" Type="http://schemas.openxmlformats.org/officeDocument/2006/relationships/slide" Target="slide9.xm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10.xml"/><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www.seadeepni.org/" TargetMode="External"/><Relationship Id="rId5" Type="http://schemas.openxmlformats.org/officeDocument/2006/relationships/slide" Target="slide12.xml"/><Relationship Id="rId10" Type="http://schemas.openxmlformats.org/officeDocument/2006/relationships/image" Target="../media/image9.png"/><Relationship Id="rId4" Type="http://schemas.openxmlformats.org/officeDocument/2006/relationships/slide" Target="slide11.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pool of water&#10;&#10;Description automatically generated">
            <a:extLst>
              <a:ext uri="{FF2B5EF4-FFF2-40B4-BE49-F238E27FC236}">
                <a16:creationId xmlns:a16="http://schemas.microsoft.com/office/drawing/2014/main" id="{E4F822CF-A7BC-0E49-815F-1C05A07E6F2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356325-6F6E-9146-B8E6-A79C1BC78025}"/>
              </a:ext>
            </a:extLst>
          </p:cNvPr>
          <p:cNvSpPr>
            <a:spLocks noGrp="1"/>
          </p:cNvSpPr>
          <p:nvPr>
            <p:ph type="ctrTitle"/>
          </p:nvPr>
        </p:nvSpPr>
        <p:spPr>
          <a:xfrm>
            <a:off x="469900" y="1568174"/>
            <a:ext cx="8178800" cy="1056078"/>
          </a:xfrm>
        </p:spPr>
        <p:txBody>
          <a:bodyPr anchor="ctr"/>
          <a:lstStyle/>
          <a:p>
            <a:pPr algn="l"/>
            <a:r>
              <a:rPr lang="en-US" dirty="0">
                <a:solidFill>
                  <a:schemeClr val="bg1"/>
                </a:solidFill>
                <a:latin typeface="ITC Symbol Std Black" panose="020E0903030506020404" pitchFamily="34" charset="0"/>
              </a:rPr>
              <a:t>Shark Biology Quiz</a:t>
            </a:r>
          </a:p>
        </p:txBody>
      </p:sp>
      <p:sp>
        <p:nvSpPr>
          <p:cNvPr id="3" name="Subtitle 2">
            <a:extLst>
              <a:ext uri="{FF2B5EF4-FFF2-40B4-BE49-F238E27FC236}">
                <a16:creationId xmlns:a16="http://schemas.microsoft.com/office/drawing/2014/main" id="{C8485A93-0978-304F-A9DA-6BA862AE0BC9}"/>
              </a:ext>
            </a:extLst>
          </p:cNvPr>
          <p:cNvSpPr>
            <a:spLocks noGrp="1"/>
          </p:cNvSpPr>
          <p:nvPr>
            <p:ph type="subTitle" idx="1"/>
          </p:nvPr>
        </p:nvSpPr>
        <p:spPr>
          <a:xfrm>
            <a:off x="469900" y="2624252"/>
            <a:ext cx="7442200" cy="1056078"/>
          </a:xfrm>
        </p:spPr>
        <p:txBody>
          <a:bodyPr anchor="ctr">
            <a:normAutofit/>
          </a:bodyPr>
          <a:lstStyle/>
          <a:p>
            <a:pPr algn="l"/>
            <a:r>
              <a:rPr lang="en-US" sz="3200" dirty="0">
                <a:solidFill>
                  <a:schemeClr val="bg1"/>
                </a:solidFill>
              </a:rPr>
              <a:t>Let’s recap everything you learnt in lesson 1 What makes a shark a shark?</a:t>
            </a:r>
          </a:p>
        </p:txBody>
      </p:sp>
      <p:pic>
        <p:nvPicPr>
          <p:cNvPr id="7" name="Picture 6" descr="A close up of a fish&#10;&#10;Description automatically generated">
            <a:extLst>
              <a:ext uri="{FF2B5EF4-FFF2-40B4-BE49-F238E27FC236}">
                <a16:creationId xmlns:a16="http://schemas.microsoft.com/office/drawing/2014/main" id="{62328ADD-82B3-6B44-BCDE-94ACF78410C1}"/>
              </a:ext>
            </a:extLst>
          </p:cNvPr>
          <p:cNvPicPr>
            <a:picLocks noChangeAspect="1"/>
          </p:cNvPicPr>
          <p:nvPr/>
        </p:nvPicPr>
        <p:blipFill>
          <a:blip r:embed="rId3"/>
          <a:stretch>
            <a:fillRect/>
          </a:stretch>
        </p:blipFill>
        <p:spPr>
          <a:xfrm rot="705430">
            <a:off x="6348145" y="2828424"/>
            <a:ext cx="5337710" cy="2528662"/>
          </a:xfrm>
          <a:prstGeom prst="rect">
            <a:avLst/>
          </a:prstGeom>
        </p:spPr>
      </p:pic>
      <p:pic>
        <p:nvPicPr>
          <p:cNvPr id="9" name="Picture 8" descr="A picture containing food, drawing&#10;&#10;Description automatically generated">
            <a:extLst>
              <a:ext uri="{FF2B5EF4-FFF2-40B4-BE49-F238E27FC236}">
                <a16:creationId xmlns:a16="http://schemas.microsoft.com/office/drawing/2014/main" id="{D98B6DB5-3386-9249-B487-EB9C83107FB7}"/>
              </a:ext>
            </a:extLst>
          </p:cNvPr>
          <p:cNvPicPr>
            <a:picLocks noChangeAspect="1"/>
          </p:cNvPicPr>
          <p:nvPr/>
        </p:nvPicPr>
        <p:blipFill rotWithShape="1">
          <a:blip r:embed="rId4"/>
          <a:srcRect l="28488" t="34747" r="29151" b="33083"/>
          <a:stretch/>
        </p:blipFill>
        <p:spPr>
          <a:xfrm>
            <a:off x="469900" y="190219"/>
            <a:ext cx="2859313" cy="1221395"/>
          </a:xfrm>
          <a:prstGeom prst="rect">
            <a:avLst/>
          </a:prstGeom>
        </p:spPr>
      </p:pic>
      <p:sp>
        <p:nvSpPr>
          <p:cNvPr id="10" name="Subtitle 2">
            <a:extLst>
              <a:ext uri="{FF2B5EF4-FFF2-40B4-BE49-F238E27FC236}">
                <a16:creationId xmlns:a16="http://schemas.microsoft.com/office/drawing/2014/main" id="{D0EED692-A3AE-E24D-B975-8868989DDEDE}"/>
              </a:ext>
            </a:extLst>
          </p:cNvPr>
          <p:cNvSpPr txBox="1">
            <a:spLocks/>
          </p:cNvSpPr>
          <p:nvPr/>
        </p:nvSpPr>
        <p:spPr>
          <a:xfrm>
            <a:off x="469900" y="3773677"/>
            <a:ext cx="1983014" cy="717499"/>
          </a:xfrm>
          <a:prstGeom prst="roundRect">
            <a:avLst/>
          </a:prstGeom>
          <a:solidFill>
            <a:schemeClr val="bg1"/>
          </a:solidFill>
          <a:ln>
            <a:solidFill>
              <a:schemeClr val="bg1"/>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a:hlinkClick r:id="rId5" action="ppaction://hlinksldjump">
                  <a:extLst>
                    <a:ext uri="{A12FA001-AC4F-418D-AE19-62706E023703}">
                      <ahyp:hlinkClr xmlns:ahyp="http://schemas.microsoft.com/office/drawing/2018/hyperlinkcolor" val="tx"/>
                    </a:ext>
                  </a:extLst>
                </a:hlinkClick>
              </a:rPr>
              <a:t>Play Quiz!</a:t>
            </a:r>
            <a:endParaRPr lang="en-US" sz="3200" b="1" dirty="0"/>
          </a:p>
        </p:txBody>
      </p:sp>
    </p:spTree>
    <p:extLst>
      <p:ext uri="{BB962C8B-B14F-4D97-AF65-F5344CB8AC3E}">
        <p14:creationId xmlns:p14="http://schemas.microsoft.com/office/powerpoint/2010/main" val="4020380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20516" y="3429000"/>
            <a:ext cx="159659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5" y="1651530"/>
            <a:ext cx="5509376" cy="3811588"/>
          </a:xfrm>
        </p:spPr>
        <p:txBody>
          <a:bodyPr>
            <a:noAutofit/>
          </a:bodyPr>
          <a:lstStyle/>
          <a:p>
            <a:pPr>
              <a:lnSpc>
                <a:spcPct val="150000"/>
              </a:lnSpc>
            </a:pPr>
            <a:r>
              <a:rPr lang="en-US" sz="3000" dirty="0"/>
              <a:t>Bony fish have scales covering their body</a:t>
            </a:r>
          </a:p>
          <a:p>
            <a:pPr>
              <a:lnSpc>
                <a:spcPct val="20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3000" b="1" dirty="0">
              <a:solidFill>
                <a:schemeClr val="bg1"/>
              </a:solidFill>
            </a:endParaRPr>
          </a:p>
        </p:txBody>
      </p:sp>
      <p:pic>
        <p:nvPicPr>
          <p:cNvPr id="12" name="Shape 131">
            <a:extLst>
              <a:ext uri="{FF2B5EF4-FFF2-40B4-BE49-F238E27FC236}">
                <a16:creationId xmlns:a16="http://schemas.microsoft.com/office/drawing/2014/main" id="{A759B32B-572A-0046-B2F0-3187FADB3DE7}"/>
              </a:ext>
            </a:extLst>
          </p:cNvPr>
          <p:cNvPicPr preferRelativeResize="0"/>
          <p:nvPr/>
        </p:nvPicPr>
        <p:blipFill rotWithShape="1">
          <a:blip r:embed="rId8">
            <a:alphaModFix/>
          </a:blip>
          <a:srcRect l="25256" t="8789" r="26426" b="16992"/>
          <a:stretch/>
        </p:blipFill>
        <p:spPr>
          <a:xfrm>
            <a:off x="6651603" y="1629676"/>
            <a:ext cx="4430259" cy="3817088"/>
          </a:xfrm>
          <a:prstGeom prst="rect">
            <a:avLst/>
          </a:prstGeom>
          <a:noFill/>
          <a:ln>
            <a:noFill/>
          </a:ln>
        </p:spPr>
      </p:pic>
    </p:spTree>
    <p:extLst>
      <p:ext uri="{BB962C8B-B14F-4D97-AF65-F5344CB8AC3E}">
        <p14:creationId xmlns:p14="http://schemas.microsoft.com/office/powerpoint/2010/main" val="272361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20516" y="3429000"/>
            <a:ext cx="159659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5" y="1651530"/>
            <a:ext cx="5509376" cy="3811588"/>
          </a:xfrm>
        </p:spPr>
        <p:txBody>
          <a:bodyPr>
            <a:noAutofit/>
          </a:bodyPr>
          <a:lstStyle/>
          <a:p>
            <a:pPr>
              <a:lnSpc>
                <a:spcPct val="150000"/>
              </a:lnSpc>
            </a:pPr>
            <a:r>
              <a:rPr lang="en-US" sz="3000" dirty="0"/>
              <a:t>Cartilage is the material shark skeletons is made from.</a:t>
            </a:r>
          </a:p>
          <a:p>
            <a:pPr>
              <a:lnSpc>
                <a:spcPct val="20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3000" b="1" dirty="0">
              <a:solidFill>
                <a:schemeClr val="bg1"/>
              </a:solidFill>
            </a:endParaRPr>
          </a:p>
        </p:txBody>
      </p:sp>
      <p:pic>
        <p:nvPicPr>
          <p:cNvPr id="12" name="Shape 131">
            <a:extLst>
              <a:ext uri="{FF2B5EF4-FFF2-40B4-BE49-F238E27FC236}">
                <a16:creationId xmlns:a16="http://schemas.microsoft.com/office/drawing/2014/main" id="{A759B32B-572A-0046-B2F0-3187FADB3DE7}"/>
              </a:ext>
            </a:extLst>
          </p:cNvPr>
          <p:cNvPicPr preferRelativeResize="0"/>
          <p:nvPr/>
        </p:nvPicPr>
        <p:blipFill rotWithShape="1">
          <a:blip r:embed="rId8">
            <a:alphaModFix/>
          </a:blip>
          <a:srcRect l="25256" t="8789" r="26426" b="16992"/>
          <a:stretch/>
        </p:blipFill>
        <p:spPr>
          <a:xfrm>
            <a:off x="6651603" y="1629676"/>
            <a:ext cx="4430259" cy="3817088"/>
          </a:xfrm>
          <a:prstGeom prst="rect">
            <a:avLst/>
          </a:prstGeom>
          <a:noFill/>
          <a:ln>
            <a:noFill/>
          </a:ln>
        </p:spPr>
      </p:pic>
    </p:spTree>
    <p:extLst>
      <p:ext uri="{BB962C8B-B14F-4D97-AF65-F5344CB8AC3E}">
        <p14:creationId xmlns:p14="http://schemas.microsoft.com/office/powerpoint/2010/main" val="1450043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6363" y="5006707"/>
            <a:ext cx="2404669"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343974"/>
            <a:ext cx="6657691" cy="3811588"/>
          </a:xfrm>
        </p:spPr>
        <p:txBody>
          <a:bodyPr>
            <a:noAutofit/>
          </a:bodyPr>
          <a:lstStyle/>
          <a:p>
            <a:pPr>
              <a:lnSpc>
                <a:spcPct val="150000"/>
              </a:lnSpc>
            </a:pPr>
            <a:r>
              <a:rPr lang="en-US" sz="3000" dirty="0"/>
              <a:t>Shark skin is made up of tiny armored plates called denticles. These protect the shark from parasites. They are a hydrodynamic shape to help sharks swim efficiently. </a:t>
            </a:r>
          </a:p>
          <a:p>
            <a:pPr>
              <a:lnSpc>
                <a:spcPct val="15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3000" b="1" dirty="0">
              <a:solidFill>
                <a:schemeClr val="bg1"/>
              </a:solidFill>
            </a:endParaRPr>
          </a:p>
        </p:txBody>
      </p:sp>
      <p:pic>
        <p:nvPicPr>
          <p:cNvPr id="12" name="Shape 131">
            <a:extLst>
              <a:ext uri="{FF2B5EF4-FFF2-40B4-BE49-F238E27FC236}">
                <a16:creationId xmlns:a16="http://schemas.microsoft.com/office/drawing/2014/main" id="{A759B32B-572A-0046-B2F0-3187FADB3DE7}"/>
              </a:ext>
            </a:extLst>
          </p:cNvPr>
          <p:cNvPicPr preferRelativeResize="0"/>
          <p:nvPr/>
        </p:nvPicPr>
        <p:blipFill rotWithShape="1">
          <a:blip r:embed="rId8">
            <a:alphaModFix/>
          </a:blip>
          <a:srcRect l="25256" t="8789" r="26426" b="16992"/>
          <a:stretch/>
        </p:blipFill>
        <p:spPr>
          <a:xfrm>
            <a:off x="7464056" y="1629676"/>
            <a:ext cx="3617806" cy="3069915"/>
          </a:xfrm>
          <a:prstGeom prst="rect">
            <a:avLst/>
          </a:prstGeom>
          <a:noFill/>
          <a:ln>
            <a:noFill/>
          </a:ln>
        </p:spPr>
      </p:pic>
    </p:spTree>
    <p:extLst>
      <p:ext uri="{BB962C8B-B14F-4D97-AF65-F5344CB8AC3E}">
        <p14:creationId xmlns:p14="http://schemas.microsoft.com/office/powerpoint/2010/main" val="744382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755648" y="1848102"/>
            <a:ext cx="5585045" cy="3518967"/>
          </a:xfrm>
        </p:spPr>
        <p:txBody>
          <a:bodyPr>
            <a:noAutofit/>
          </a:bodyPr>
          <a:lstStyle/>
          <a:p>
            <a:pPr marL="514350" indent="-514350">
              <a:lnSpc>
                <a:spcPct val="20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Swim bladder</a:t>
            </a:r>
            <a:endParaRPr lang="en-US" sz="3200" dirty="0"/>
          </a:p>
          <a:p>
            <a:pPr marL="514350" indent="-514350">
              <a:lnSpc>
                <a:spcPct val="200000"/>
              </a:lnSpc>
              <a:buFont typeface="+mj-lt"/>
              <a:buAutoNum type="alphaUcPeriod"/>
            </a:pPr>
            <a:r>
              <a:rPr lang="en-US" sz="3200" dirty="0">
                <a:hlinkClick r:id="rId4" action="ppaction://hlinksldjump">
                  <a:extLst>
                    <a:ext uri="{A12FA001-AC4F-418D-AE19-62706E023703}">
                      <ahyp:hlinkClr xmlns:ahyp="http://schemas.microsoft.com/office/drawing/2018/hyperlinkcolor" val="tx"/>
                    </a:ext>
                  </a:extLst>
                </a:hlinkClick>
              </a:rPr>
              <a:t>Large oily liver</a:t>
            </a:r>
            <a:endParaRPr lang="en-US" sz="3200" dirty="0"/>
          </a:p>
          <a:p>
            <a:pPr marL="514350" indent="-514350">
              <a:lnSpc>
                <a:spcPct val="200000"/>
              </a:lnSpc>
              <a:buFont typeface="+mj-lt"/>
              <a:buAutoNum type="alphaUcPeriod"/>
            </a:pPr>
            <a:r>
              <a:rPr lang="en-US" sz="3200" dirty="0">
                <a:hlinkClick r:id="rId5" action="ppaction://hlinksldjump">
                  <a:extLst>
                    <a:ext uri="{A12FA001-AC4F-418D-AE19-62706E023703}">
                      <ahyp:hlinkClr xmlns:ahyp="http://schemas.microsoft.com/office/drawing/2018/hyperlinkcolor" val="tx"/>
                    </a:ext>
                  </a:extLst>
                </a:hlinkClick>
              </a:rPr>
              <a:t>Lateral line</a:t>
            </a:r>
            <a:endParaRPr lang="en-US" sz="3200"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631745" y="426917"/>
            <a:ext cx="8283131" cy="1600200"/>
          </a:xfrm>
        </p:spPr>
        <p:txBody>
          <a:bodyPr anchor="ctr">
            <a:noAutofit/>
          </a:bodyPr>
          <a:lstStyle/>
          <a:p>
            <a:r>
              <a:rPr lang="en-US" dirty="0">
                <a:solidFill>
                  <a:schemeClr val="accent5">
                    <a:lumMod val="50000"/>
                  </a:schemeClr>
                </a:solidFill>
                <a:latin typeface="ITC Symbol Std Black" panose="020E0903030506020404" pitchFamily="34" charset="0"/>
              </a:rPr>
              <a:t>4. How do sharks control their buoyancy?</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9"/>
          <a:srcRect l="8949" t="19719" r="11089" b="28353"/>
          <a:stretch/>
        </p:blipFill>
        <p:spPr>
          <a:xfrm>
            <a:off x="9536724" y="368343"/>
            <a:ext cx="2023531" cy="892990"/>
          </a:xfrm>
          <a:prstGeom prst="rect">
            <a:avLst/>
          </a:prstGeom>
        </p:spPr>
      </p:pic>
      <p:pic>
        <p:nvPicPr>
          <p:cNvPr id="11" name="Picture 10">
            <a:extLst>
              <a:ext uri="{FF2B5EF4-FFF2-40B4-BE49-F238E27FC236}">
                <a16:creationId xmlns:a16="http://schemas.microsoft.com/office/drawing/2014/main" id="{14F198DE-7276-614C-B26A-F9E1B0229D6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78" r="5278"/>
          <a:stretch/>
        </p:blipFill>
        <p:spPr>
          <a:xfrm>
            <a:off x="5800004" y="1629676"/>
            <a:ext cx="5289049" cy="3935359"/>
          </a:xfrm>
          <a:prstGeom prst="rect">
            <a:avLst/>
          </a:prstGeom>
        </p:spPr>
      </p:pic>
    </p:spTree>
    <p:extLst>
      <p:ext uri="{BB962C8B-B14F-4D97-AF65-F5344CB8AC3E}">
        <p14:creationId xmlns:p14="http://schemas.microsoft.com/office/powerpoint/2010/main" val="115039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3314" y="4949457"/>
            <a:ext cx="159659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3314" y="1687761"/>
            <a:ext cx="5509376" cy="3811588"/>
          </a:xfrm>
        </p:spPr>
        <p:txBody>
          <a:bodyPr>
            <a:noAutofit/>
          </a:bodyPr>
          <a:lstStyle/>
          <a:p>
            <a:pPr>
              <a:lnSpc>
                <a:spcPct val="150000"/>
              </a:lnSpc>
            </a:pPr>
            <a:r>
              <a:rPr lang="en-US" sz="3000" dirty="0"/>
              <a:t>Bony fish use swim bladders to control their buoyancy.</a:t>
            </a:r>
          </a:p>
          <a:p>
            <a:pPr>
              <a:lnSpc>
                <a:spcPct val="150000"/>
              </a:lnSpc>
            </a:pPr>
            <a:r>
              <a:rPr lang="en-US" sz="3000" dirty="0"/>
              <a:t>Sharks do not have swim bladders.</a:t>
            </a:r>
          </a:p>
          <a:p>
            <a:pPr>
              <a:lnSpc>
                <a:spcPct val="20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3000" b="1" dirty="0">
              <a:solidFill>
                <a:schemeClr val="bg1"/>
              </a:solidFill>
            </a:endParaRPr>
          </a:p>
        </p:txBody>
      </p:sp>
      <p:pic>
        <p:nvPicPr>
          <p:cNvPr id="13" name="Picture 12">
            <a:extLst>
              <a:ext uri="{FF2B5EF4-FFF2-40B4-BE49-F238E27FC236}">
                <a16:creationId xmlns:a16="http://schemas.microsoft.com/office/drawing/2014/main" id="{9C3E4EEE-717D-C941-90ED-272EDA5DA9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78" r="5278"/>
          <a:stretch/>
        </p:blipFill>
        <p:spPr>
          <a:xfrm>
            <a:off x="6434125" y="1768927"/>
            <a:ext cx="4807144" cy="3576794"/>
          </a:xfrm>
          <a:prstGeom prst="rect">
            <a:avLst/>
          </a:prstGeom>
        </p:spPr>
      </p:pic>
    </p:spTree>
    <p:extLst>
      <p:ext uri="{BB962C8B-B14F-4D97-AF65-F5344CB8AC3E}">
        <p14:creationId xmlns:p14="http://schemas.microsoft.com/office/powerpoint/2010/main" val="1988249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3314" y="4226443"/>
            <a:ext cx="159659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3314" y="1687761"/>
            <a:ext cx="5509376" cy="3811588"/>
          </a:xfrm>
        </p:spPr>
        <p:txBody>
          <a:bodyPr>
            <a:noAutofit/>
          </a:bodyPr>
          <a:lstStyle/>
          <a:p>
            <a:pPr>
              <a:lnSpc>
                <a:spcPct val="150000"/>
              </a:lnSpc>
            </a:pPr>
            <a:r>
              <a:rPr lang="en-US" sz="3000" dirty="0"/>
              <a:t>The lateral line is used to detect changes in water pressure and movement.</a:t>
            </a:r>
          </a:p>
          <a:p>
            <a:pPr>
              <a:lnSpc>
                <a:spcPct val="20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3000" b="1" dirty="0">
              <a:solidFill>
                <a:schemeClr val="bg1"/>
              </a:solidFill>
            </a:endParaRPr>
          </a:p>
        </p:txBody>
      </p:sp>
      <p:pic>
        <p:nvPicPr>
          <p:cNvPr id="13" name="Picture 12">
            <a:extLst>
              <a:ext uri="{FF2B5EF4-FFF2-40B4-BE49-F238E27FC236}">
                <a16:creationId xmlns:a16="http://schemas.microsoft.com/office/drawing/2014/main" id="{9C3E4EEE-717D-C941-90ED-272EDA5DA9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78" r="5278"/>
          <a:stretch/>
        </p:blipFill>
        <p:spPr>
          <a:xfrm>
            <a:off x="6434125" y="1768927"/>
            <a:ext cx="4807144" cy="3576794"/>
          </a:xfrm>
          <a:prstGeom prst="rect">
            <a:avLst/>
          </a:prstGeom>
        </p:spPr>
      </p:pic>
    </p:spTree>
    <p:extLst>
      <p:ext uri="{BB962C8B-B14F-4D97-AF65-F5344CB8AC3E}">
        <p14:creationId xmlns:p14="http://schemas.microsoft.com/office/powerpoint/2010/main" val="1890008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782048" y="4865076"/>
            <a:ext cx="2365189"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3313" y="1309964"/>
            <a:ext cx="5509376" cy="3811588"/>
          </a:xfrm>
        </p:spPr>
        <p:txBody>
          <a:bodyPr>
            <a:noAutofit/>
          </a:bodyPr>
          <a:lstStyle/>
          <a:p>
            <a:pPr>
              <a:lnSpc>
                <a:spcPct val="150000"/>
              </a:lnSpc>
            </a:pPr>
            <a:r>
              <a:rPr lang="en-US" sz="2800" dirty="0"/>
              <a:t>Sharks have large oily livers that help them to maintain buoyancy in the water. Some sharks like the Basking shark have liver so large it takes up one third of their body weight!</a:t>
            </a:r>
          </a:p>
          <a:p>
            <a:pPr>
              <a:lnSpc>
                <a:spcPct val="200000"/>
              </a:lnSpc>
            </a:pPr>
            <a:r>
              <a:rPr lang="en-US" sz="2800" b="1" dirty="0">
                <a:solidFill>
                  <a:schemeClr val="bg1"/>
                </a:solidFill>
              </a:rPr>
              <a:t>Next question</a:t>
            </a:r>
          </a:p>
        </p:txBody>
      </p:sp>
      <p:pic>
        <p:nvPicPr>
          <p:cNvPr id="13" name="Picture 12">
            <a:extLst>
              <a:ext uri="{FF2B5EF4-FFF2-40B4-BE49-F238E27FC236}">
                <a16:creationId xmlns:a16="http://schemas.microsoft.com/office/drawing/2014/main" id="{9C3E4EEE-717D-C941-90ED-272EDA5DA9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78" r="5278"/>
          <a:stretch/>
        </p:blipFill>
        <p:spPr>
          <a:xfrm>
            <a:off x="6434125" y="1768927"/>
            <a:ext cx="4807144" cy="3576794"/>
          </a:xfrm>
          <a:prstGeom prst="rect">
            <a:avLst/>
          </a:prstGeom>
        </p:spPr>
      </p:pic>
    </p:spTree>
    <p:extLst>
      <p:ext uri="{BB962C8B-B14F-4D97-AF65-F5344CB8AC3E}">
        <p14:creationId xmlns:p14="http://schemas.microsoft.com/office/powerpoint/2010/main" val="297037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34744" y="2861660"/>
            <a:ext cx="5585045" cy="1580898"/>
          </a:xfrm>
        </p:spPr>
        <p:txBody>
          <a:bodyPr>
            <a:noAutofit/>
          </a:bodyPr>
          <a:lstStyle/>
          <a:p>
            <a:pPr algn="ctr">
              <a:lnSpc>
                <a:spcPct val="200000"/>
              </a:lnSpc>
            </a:pPr>
            <a:r>
              <a:rPr lang="en-US" sz="3200" dirty="0">
                <a:hlinkClick r:id="rId3" action="ppaction://hlinksldjump">
                  <a:extLst>
                    <a:ext uri="{A12FA001-AC4F-418D-AE19-62706E023703}">
                      <ahyp:hlinkClr xmlns:ahyp="http://schemas.microsoft.com/office/drawing/2018/hyperlinkcolor" val="tx"/>
                    </a:ext>
                  </a:extLst>
                </a:hlinkClick>
              </a:rPr>
              <a:t>TRUE	</a:t>
            </a:r>
            <a:r>
              <a:rPr lang="en-US" sz="3200" dirty="0"/>
              <a:t>	or	</a:t>
            </a:r>
            <a:r>
              <a:rPr lang="en-US" sz="3200" dirty="0">
                <a:hlinkClick r:id="rId4" action="ppaction://hlinksldjump">
                  <a:extLst>
                    <a:ext uri="{A12FA001-AC4F-418D-AE19-62706E023703}">
                      <ahyp:hlinkClr xmlns:ahyp="http://schemas.microsoft.com/office/drawing/2018/hyperlinkcolor" val="tx"/>
                    </a:ext>
                  </a:extLst>
                </a:hlinkClick>
              </a:rPr>
              <a:t>FALSE</a:t>
            </a:r>
            <a:endParaRPr lang="en-US" sz="3200"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631745" y="426917"/>
            <a:ext cx="8283131" cy="1600200"/>
          </a:xfrm>
        </p:spPr>
        <p:txBody>
          <a:bodyPr anchor="ctr">
            <a:noAutofit/>
          </a:bodyPr>
          <a:lstStyle/>
          <a:p>
            <a:r>
              <a:rPr lang="en-US" dirty="0">
                <a:solidFill>
                  <a:schemeClr val="accent5">
                    <a:lumMod val="50000"/>
                  </a:schemeClr>
                </a:solidFill>
                <a:latin typeface="ITC Symbol Std Black" panose="020E0903030506020404" pitchFamily="34" charset="0"/>
              </a:rPr>
              <a:t>5. Tapetum lucidum help sharks to see in low light conditions.</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8"/>
          <a:srcRect l="8949" t="19719" r="11089" b="28353"/>
          <a:stretch/>
        </p:blipFill>
        <p:spPr>
          <a:xfrm>
            <a:off x="9536724" y="368343"/>
            <a:ext cx="2023531" cy="892990"/>
          </a:xfrm>
          <a:prstGeom prst="rect">
            <a:avLst/>
          </a:prstGeom>
        </p:spPr>
      </p:pic>
      <p:pic>
        <p:nvPicPr>
          <p:cNvPr id="10" name="Picture 1" descr="C:\Users\Rebecca\Downloads\IMG-20180610-WA0020.jpg">
            <a:extLst>
              <a:ext uri="{FF2B5EF4-FFF2-40B4-BE49-F238E27FC236}">
                <a16:creationId xmlns:a16="http://schemas.microsoft.com/office/drawing/2014/main" id="{379A5303-77BB-A448-BC82-BB77AA13F389}"/>
              </a:ext>
            </a:extLst>
          </p:cNvPr>
          <p:cNvPicPr>
            <a:picLocks noChangeAspect="1" noChangeArrowheads="1"/>
          </p:cNvPicPr>
          <p:nvPr/>
        </p:nvPicPr>
        <p:blipFill>
          <a:blip r:embed="rId9"/>
          <a:srcRect/>
          <a:stretch>
            <a:fillRect/>
          </a:stretch>
        </p:blipFill>
        <p:spPr bwMode="auto">
          <a:xfrm>
            <a:off x="6221315" y="2028726"/>
            <a:ext cx="4707850" cy="3136605"/>
          </a:xfrm>
          <a:prstGeom prst="rect">
            <a:avLst/>
          </a:prstGeom>
          <a:noFill/>
        </p:spPr>
      </p:pic>
    </p:spTree>
    <p:extLst>
      <p:ext uri="{BB962C8B-B14F-4D97-AF65-F5344CB8AC3E}">
        <p14:creationId xmlns:p14="http://schemas.microsoft.com/office/powerpoint/2010/main" val="567561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782048" y="4865076"/>
            <a:ext cx="2365189"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3313" y="1309964"/>
            <a:ext cx="5509376" cy="3811588"/>
          </a:xfrm>
        </p:spPr>
        <p:txBody>
          <a:bodyPr>
            <a:noAutofit/>
          </a:bodyPr>
          <a:lstStyle/>
          <a:p>
            <a:pPr>
              <a:lnSpc>
                <a:spcPct val="150000"/>
              </a:lnSpc>
            </a:pPr>
            <a:r>
              <a:rPr lang="en-US" sz="2800" dirty="0"/>
              <a:t>The Tapetum Lucidum is a layer of reflective cells that helps sharks to see in low light conditions. This is important as light does not travel far in water.</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2800" b="1" dirty="0">
              <a:solidFill>
                <a:schemeClr val="bg1"/>
              </a:solidFill>
            </a:endParaRPr>
          </a:p>
        </p:txBody>
      </p:sp>
      <p:pic>
        <p:nvPicPr>
          <p:cNvPr id="12" name="Picture 1" descr="C:\Users\Rebecca\Downloads\IMG-20180610-WA0020.jpg">
            <a:extLst>
              <a:ext uri="{FF2B5EF4-FFF2-40B4-BE49-F238E27FC236}">
                <a16:creationId xmlns:a16="http://schemas.microsoft.com/office/drawing/2014/main" id="{8A80E39D-9333-AD47-A420-27373F9992EC}"/>
              </a:ext>
            </a:extLst>
          </p:cNvPr>
          <p:cNvPicPr>
            <a:picLocks noChangeAspect="1" noChangeArrowheads="1"/>
          </p:cNvPicPr>
          <p:nvPr/>
        </p:nvPicPr>
        <p:blipFill>
          <a:blip r:embed="rId8"/>
          <a:srcRect/>
          <a:stretch>
            <a:fillRect/>
          </a:stretch>
        </p:blipFill>
        <p:spPr bwMode="auto">
          <a:xfrm>
            <a:off x="6653164" y="1796448"/>
            <a:ext cx="4732472" cy="3153009"/>
          </a:xfrm>
          <a:prstGeom prst="rect">
            <a:avLst/>
          </a:prstGeom>
          <a:noFill/>
        </p:spPr>
      </p:pic>
    </p:spTree>
    <p:extLst>
      <p:ext uri="{BB962C8B-B14F-4D97-AF65-F5344CB8AC3E}">
        <p14:creationId xmlns:p14="http://schemas.microsoft.com/office/powerpoint/2010/main" val="118064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782048" y="4865076"/>
            <a:ext cx="2365189"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3313" y="1309964"/>
            <a:ext cx="5509376" cy="3811588"/>
          </a:xfrm>
        </p:spPr>
        <p:txBody>
          <a:bodyPr>
            <a:noAutofit/>
          </a:bodyPr>
          <a:lstStyle/>
          <a:p>
            <a:pPr>
              <a:lnSpc>
                <a:spcPct val="150000"/>
              </a:lnSpc>
            </a:pPr>
            <a:r>
              <a:rPr lang="en-US" sz="2800" dirty="0"/>
              <a:t>The Tapetum Lucidum is a layer of reflective cells that helps sharks to see in low light conditions. This is important as light does not travel far in water.</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2800" b="1" dirty="0">
              <a:solidFill>
                <a:schemeClr val="bg1"/>
              </a:solidFill>
            </a:endParaRPr>
          </a:p>
        </p:txBody>
      </p:sp>
      <p:pic>
        <p:nvPicPr>
          <p:cNvPr id="12" name="Picture 1" descr="C:\Users\Rebecca\Downloads\IMG-20180610-WA0020.jpg">
            <a:extLst>
              <a:ext uri="{FF2B5EF4-FFF2-40B4-BE49-F238E27FC236}">
                <a16:creationId xmlns:a16="http://schemas.microsoft.com/office/drawing/2014/main" id="{8A80E39D-9333-AD47-A420-27373F9992EC}"/>
              </a:ext>
            </a:extLst>
          </p:cNvPr>
          <p:cNvPicPr>
            <a:picLocks noChangeAspect="1" noChangeArrowheads="1"/>
          </p:cNvPicPr>
          <p:nvPr/>
        </p:nvPicPr>
        <p:blipFill>
          <a:blip r:embed="rId8"/>
          <a:srcRect/>
          <a:stretch>
            <a:fillRect/>
          </a:stretch>
        </p:blipFill>
        <p:spPr bwMode="auto">
          <a:xfrm>
            <a:off x="6653164" y="1796448"/>
            <a:ext cx="4732472" cy="3153009"/>
          </a:xfrm>
          <a:prstGeom prst="rect">
            <a:avLst/>
          </a:prstGeom>
          <a:noFill/>
        </p:spPr>
      </p:pic>
    </p:spTree>
    <p:extLst>
      <p:ext uri="{BB962C8B-B14F-4D97-AF65-F5344CB8AC3E}">
        <p14:creationId xmlns:p14="http://schemas.microsoft.com/office/powerpoint/2010/main" val="1062077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929822" y="2271945"/>
            <a:ext cx="4572106" cy="3518967"/>
          </a:xfrm>
        </p:spPr>
        <p:txBody>
          <a:bodyPr>
            <a:noAutofit/>
          </a:bodyPr>
          <a:lstStyle/>
          <a:p>
            <a:pPr marL="514350" indent="-514350">
              <a:lnSpc>
                <a:spcPct val="20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Elasmobranchs</a:t>
            </a:r>
            <a:endParaRPr lang="en-US" sz="3200" dirty="0"/>
          </a:p>
          <a:p>
            <a:pPr marL="514350" indent="-514350">
              <a:lnSpc>
                <a:spcPct val="200000"/>
              </a:lnSpc>
              <a:buFont typeface="+mj-lt"/>
              <a:buAutoNum type="alphaUcPeriod"/>
            </a:pPr>
            <a:r>
              <a:rPr lang="en-US" sz="3200" dirty="0">
                <a:hlinkClick r:id="rId4" action="ppaction://hlinksldjump">
                  <a:extLst>
                    <a:ext uri="{A12FA001-AC4F-418D-AE19-62706E023703}">
                      <ahyp:hlinkClr xmlns:ahyp="http://schemas.microsoft.com/office/drawing/2018/hyperlinkcolor" val="tx"/>
                    </a:ext>
                  </a:extLst>
                </a:hlinkClick>
              </a:rPr>
              <a:t>Predators</a:t>
            </a:r>
            <a:endParaRPr lang="en-US" sz="3200" dirty="0"/>
          </a:p>
          <a:p>
            <a:pPr marL="514350" indent="-514350">
              <a:lnSpc>
                <a:spcPct val="200000"/>
              </a:lnSpc>
              <a:buFont typeface="+mj-lt"/>
              <a:buAutoNum type="alphaUcPeriod"/>
            </a:pPr>
            <a:r>
              <a:rPr lang="en-US" sz="3200" dirty="0">
                <a:hlinkClick r:id="rId5" action="ppaction://hlinksldjump">
                  <a:extLst>
                    <a:ext uri="{A12FA001-AC4F-418D-AE19-62706E023703}">
                      <ahyp:hlinkClr xmlns:ahyp="http://schemas.microsoft.com/office/drawing/2018/hyperlinkcolor" val="tx"/>
                    </a:ext>
                  </a:extLst>
                </a:hlinkClick>
              </a:rPr>
              <a:t>Bony fish</a:t>
            </a:r>
            <a:endParaRPr lang="en-US" sz="3200"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631745" y="426917"/>
            <a:ext cx="8283131" cy="1845028"/>
          </a:xfrm>
        </p:spPr>
        <p:txBody>
          <a:bodyPr anchor="ctr">
            <a:noAutofit/>
          </a:bodyPr>
          <a:lstStyle/>
          <a:p>
            <a:r>
              <a:rPr lang="en-US" dirty="0">
                <a:solidFill>
                  <a:schemeClr val="accent5">
                    <a:lumMod val="50000"/>
                  </a:schemeClr>
                </a:solidFill>
                <a:latin typeface="ITC Symbol Std Black" panose="020E0903030506020404" pitchFamily="34" charset="0"/>
              </a:rPr>
              <a:t>1. What is the scientific name for the group of animals, sharks, skates and rays? </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9"/>
          <a:srcRect l="8949" t="19719" r="11089" b="28353"/>
          <a:stretch/>
        </p:blipFill>
        <p:spPr>
          <a:xfrm>
            <a:off x="9536724" y="368343"/>
            <a:ext cx="2023531" cy="892990"/>
          </a:xfrm>
          <a:prstGeom prst="rect">
            <a:avLst/>
          </a:prstGeom>
        </p:spPr>
      </p:pic>
      <p:pic>
        <p:nvPicPr>
          <p:cNvPr id="9" name="Picture 8">
            <a:extLst>
              <a:ext uri="{FF2B5EF4-FFF2-40B4-BE49-F238E27FC236}">
                <a16:creationId xmlns:a16="http://schemas.microsoft.com/office/drawing/2014/main" id="{61F21D71-FC07-BB44-A879-DBB6CAA7E39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55" r="2805"/>
          <a:stretch/>
        </p:blipFill>
        <p:spPr>
          <a:xfrm>
            <a:off x="6025953" y="2046768"/>
            <a:ext cx="4595397" cy="3429000"/>
          </a:xfrm>
          <a:prstGeom prst="rect">
            <a:avLst/>
          </a:prstGeom>
        </p:spPr>
      </p:pic>
    </p:spTree>
    <p:extLst>
      <p:ext uri="{BB962C8B-B14F-4D97-AF65-F5344CB8AC3E}">
        <p14:creationId xmlns:p14="http://schemas.microsoft.com/office/powerpoint/2010/main" val="1881069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755648" y="1848102"/>
            <a:ext cx="5585045" cy="3518967"/>
          </a:xfrm>
        </p:spPr>
        <p:txBody>
          <a:bodyPr>
            <a:noAutofit/>
          </a:bodyPr>
          <a:lstStyle/>
          <a:p>
            <a:pPr marL="514350" indent="-514350">
              <a:lnSpc>
                <a:spcPct val="15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Teeth</a:t>
            </a:r>
            <a:endParaRPr lang="en-US" sz="3200" dirty="0"/>
          </a:p>
          <a:p>
            <a:pPr marL="514350" indent="-514350">
              <a:lnSpc>
                <a:spcPct val="150000"/>
              </a:lnSpc>
              <a:buFont typeface="+mj-lt"/>
              <a:buAutoNum type="alphaUcPeriod"/>
            </a:pPr>
            <a:r>
              <a:rPr lang="en-US" sz="3200" dirty="0">
                <a:hlinkClick r:id="rId4" action="ppaction://hlinksldjump">
                  <a:extLst>
                    <a:ext uri="{A12FA001-AC4F-418D-AE19-62706E023703}">
                      <ahyp:hlinkClr xmlns:ahyp="http://schemas.microsoft.com/office/drawing/2018/hyperlinkcolor" val="tx"/>
                    </a:ext>
                  </a:extLst>
                </a:hlinkClick>
              </a:rPr>
              <a:t>Hands</a:t>
            </a:r>
            <a:endParaRPr lang="en-US" sz="3200" dirty="0"/>
          </a:p>
          <a:p>
            <a:pPr marL="514350" indent="-514350">
              <a:lnSpc>
                <a:spcPct val="150000"/>
              </a:lnSpc>
              <a:buFont typeface="+mj-lt"/>
              <a:buAutoNum type="alphaUcPeriod"/>
            </a:pPr>
            <a:r>
              <a:rPr lang="en-US" sz="3200" dirty="0">
                <a:hlinkClick r:id="rId5" action="ppaction://hlinksldjump">
                  <a:extLst>
                    <a:ext uri="{A12FA001-AC4F-418D-AE19-62706E023703}">
                      <ahyp:hlinkClr xmlns:ahyp="http://schemas.microsoft.com/office/drawing/2018/hyperlinkcolor" val="tx"/>
                    </a:ext>
                  </a:extLst>
                </a:hlinkClick>
              </a:rPr>
              <a:t>Fins</a:t>
            </a:r>
            <a:endParaRPr lang="en-US" sz="3200" dirty="0"/>
          </a:p>
          <a:p>
            <a:pPr marL="514350" indent="-514350">
              <a:lnSpc>
                <a:spcPct val="150000"/>
              </a:lnSpc>
              <a:buFont typeface="+mj-lt"/>
              <a:buAutoNum type="alphaUcPeriod"/>
            </a:pPr>
            <a:r>
              <a:rPr lang="en-US" sz="3200" dirty="0">
                <a:hlinkClick r:id="rId6" action="ppaction://hlinksldjump">
                  <a:extLst>
                    <a:ext uri="{A12FA001-AC4F-418D-AE19-62706E023703}">
                      <ahyp:hlinkClr xmlns:ahyp="http://schemas.microsoft.com/office/drawing/2018/hyperlinkcolor" val="tx"/>
                    </a:ext>
                  </a:extLst>
                </a:hlinkClick>
              </a:rPr>
              <a:t>Eyes</a:t>
            </a:r>
            <a:endParaRPr lang="en-US" sz="3200"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631745" y="426917"/>
            <a:ext cx="8283131" cy="1600200"/>
          </a:xfrm>
        </p:spPr>
        <p:txBody>
          <a:bodyPr anchor="ctr">
            <a:noAutofit/>
          </a:bodyPr>
          <a:lstStyle/>
          <a:p>
            <a:r>
              <a:rPr lang="en-US" dirty="0">
                <a:solidFill>
                  <a:schemeClr val="accent5">
                    <a:lumMod val="50000"/>
                  </a:schemeClr>
                </a:solidFill>
                <a:latin typeface="ITC Symbol Std Black" panose="020E0903030506020404" pitchFamily="34" charset="0"/>
              </a:rPr>
              <a:t>6. What do sharks use to examine unfamiliar objects in the water?</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10"/>
          <a:srcRect l="8949" t="19719" r="11089" b="28353"/>
          <a:stretch/>
        </p:blipFill>
        <p:spPr>
          <a:xfrm>
            <a:off x="9536724" y="368343"/>
            <a:ext cx="2023531" cy="892990"/>
          </a:xfrm>
          <a:prstGeom prst="rect">
            <a:avLst/>
          </a:prstGeom>
        </p:spPr>
      </p:pic>
      <p:pic>
        <p:nvPicPr>
          <p:cNvPr id="10" name="Picture 4" descr="Image result for thresher shark breaching">
            <a:extLst>
              <a:ext uri="{FF2B5EF4-FFF2-40B4-BE49-F238E27FC236}">
                <a16:creationId xmlns:a16="http://schemas.microsoft.com/office/drawing/2014/main" id="{09344816-DF46-1045-B646-F6BD7DD82F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0887" y="1410809"/>
            <a:ext cx="2659014" cy="439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93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721305" y="2705986"/>
            <a:ext cx="1745450"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701791"/>
            <a:ext cx="5509376" cy="1600200"/>
          </a:xfrm>
        </p:spPr>
        <p:txBody>
          <a:bodyPr>
            <a:noAutofit/>
          </a:bodyPr>
          <a:lstStyle/>
          <a:p>
            <a:pPr>
              <a:lnSpc>
                <a:spcPct val="150000"/>
              </a:lnSpc>
            </a:pPr>
            <a:r>
              <a:rPr lang="en-US" sz="2800" dirty="0"/>
              <a:t>Sharks don’t have hands!</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2800" b="1" dirty="0">
              <a:solidFill>
                <a:schemeClr val="bg1"/>
              </a:solidFill>
            </a:endParaRPr>
          </a:p>
        </p:txBody>
      </p:sp>
      <p:pic>
        <p:nvPicPr>
          <p:cNvPr id="13" name="Picture 4" descr="Image result for thresher shark breaching">
            <a:extLst>
              <a:ext uri="{FF2B5EF4-FFF2-40B4-BE49-F238E27FC236}">
                <a16:creationId xmlns:a16="http://schemas.microsoft.com/office/drawing/2014/main" id="{34D4C6B0-493F-E449-8C2C-B49AC97F29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0887" y="1410809"/>
            <a:ext cx="2659014" cy="439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469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721305" y="3301406"/>
            <a:ext cx="1745450"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701791"/>
            <a:ext cx="5509376" cy="1600200"/>
          </a:xfrm>
        </p:spPr>
        <p:txBody>
          <a:bodyPr>
            <a:noAutofit/>
          </a:bodyPr>
          <a:lstStyle/>
          <a:p>
            <a:pPr>
              <a:lnSpc>
                <a:spcPct val="150000"/>
              </a:lnSpc>
            </a:pPr>
            <a:r>
              <a:rPr lang="en-US" sz="2800" dirty="0"/>
              <a:t>Fins provide balance and stability in the water.</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2800" b="1" dirty="0">
              <a:solidFill>
                <a:schemeClr val="bg1"/>
              </a:solidFill>
            </a:endParaRPr>
          </a:p>
        </p:txBody>
      </p:sp>
      <p:pic>
        <p:nvPicPr>
          <p:cNvPr id="13" name="Picture 4" descr="Image result for thresher shark breaching">
            <a:extLst>
              <a:ext uri="{FF2B5EF4-FFF2-40B4-BE49-F238E27FC236}">
                <a16:creationId xmlns:a16="http://schemas.microsoft.com/office/drawing/2014/main" id="{34D4C6B0-493F-E449-8C2C-B49AC97F29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0887" y="1410809"/>
            <a:ext cx="2659014" cy="439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216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721305" y="3301406"/>
            <a:ext cx="1745450"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701791"/>
            <a:ext cx="5509376" cy="1600200"/>
          </a:xfrm>
        </p:spPr>
        <p:txBody>
          <a:bodyPr>
            <a:noAutofit/>
          </a:bodyPr>
          <a:lstStyle/>
          <a:p>
            <a:pPr>
              <a:lnSpc>
                <a:spcPct val="150000"/>
              </a:lnSpc>
            </a:pPr>
            <a:r>
              <a:rPr lang="en-US" sz="2800" dirty="0"/>
              <a:t>Sharks use their eyes to see what is around them.</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2800" b="1" dirty="0">
              <a:solidFill>
                <a:schemeClr val="bg1"/>
              </a:solidFill>
            </a:endParaRPr>
          </a:p>
        </p:txBody>
      </p:sp>
      <p:pic>
        <p:nvPicPr>
          <p:cNvPr id="13" name="Picture 4" descr="Image result for thresher shark breaching">
            <a:extLst>
              <a:ext uri="{FF2B5EF4-FFF2-40B4-BE49-F238E27FC236}">
                <a16:creationId xmlns:a16="http://schemas.microsoft.com/office/drawing/2014/main" id="{34D4C6B0-493F-E449-8C2C-B49AC97F29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0887" y="1410809"/>
            <a:ext cx="2659014" cy="439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44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6364" y="4603315"/>
            <a:ext cx="2234548"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701791"/>
            <a:ext cx="5509376" cy="1600200"/>
          </a:xfrm>
        </p:spPr>
        <p:txBody>
          <a:bodyPr>
            <a:noAutofit/>
          </a:bodyPr>
          <a:lstStyle/>
          <a:p>
            <a:pPr>
              <a:lnSpc>
                <a:spcPct val="150000"/>
              </a:lnSpc>
            </a:pPr>
            <a:r>
              <a:rPr lang="en-US" sz="2800" dirty="0"/>
              <a:t>Sharks are curious creatures and use their teeth to take ‘test bites’. This allows them to learn more about the object.</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2800" b="1" dirty="0">
              <a:solidFill>
                <a:schemeClr val="bg1"/>
              </a:solidFill>
            </a:endParaRPr>
          </a:p>
        </p:txBody>
      </p:sp>
      <p:pic>
        <p:nvPicPr>
          <p:cNvPr id="13" name="Picture 4" descr="Image result for thresher shark breaching">
            <a:extLst>
              <a:ext uri="{FF2B5EF4-FFF2-40B4-BE49-F238E27FC236}">
                <a16:creationId xmlns:a16="http://schemas.microsoft.com/office/drawing/2014/main" id="{34D4C6B0-493F-E449-8C2C-B49AC97F29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0887" y="1410809"/>
            <a:ext cx="2659014" cy="439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404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2038609"/>
            <a:ext cx="7899254" cy="2447451"/>
          </a:xfrm>
        </p:spPr>
        <p:txBody>
          <a:bodyPr>
            <a:noAutofit/>
          </a:bodyPr>
          <a:lstStyle/>
          <a:p>
            <a:pPr marL="514350" indent="-514350">
              <a:lnSpc>
                <a:spcPct val="20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Gills</a:t>
            </a:r>
            <a:endParaRPr lang="en-US" sz="3200" dirty="0"/>
          </a:p>
          <a:p>
            <a:pPr marL="514350" indent="-514350">
              <a:lnSpc>
                <a:spcPct val="200000"/>
              </a:lnSpc>
              <a:buFont typeface="+mj-lt"/>
              <a:buAutoNum type="alphaUcPeriod"/>
            </a:pPr>
            <a:r>
              <a:rPr lang="en-US" sz="3200" dirty="0">
                <a:hlinkClick r:id="rId4" action="ppaction://hlinksldjump">
                  <a:extLst>
                    <a:ext uri="{A12FA001-AC4F-418D-AE19-62706E023703}">
                      <ahyp:hlinkClr xmlns:ahyp="http://schemas.microsoft.com/office/drawing/2018/hyperlinkcolor" val="tx"/>
                    </a:ext>
                  </a:extLst>
                </a:hlinkClick>
              </a:rPr>
              <a:t>Spiracle</a:t>
            </a:r>
            <a:endParaRPr lang="en-US" sz="3200" dirty="0"/>
          </a:p>
          <a:p>
            <a:pPr marL="514350" indent="-514350">
              <a:lnSpc>
                <a:spcPct val="200000"/>
              </a:lnSpc>
              <a:buFont typeface="+mj-lt"/>
              <a:buAutoNum type="alphaUcPeriod"/>
            </a:pPr>
            <a:r>
              <a:rPr lang="en-US" sz="3200" dirty="0" err="1">
                <a:hlinkClick r:id="rId5" action="ppaction://hlinksldjump">
                  <a:extLst>
                    <a:ext uri="{A12FA001-AC4F-418D-AE19-62706E023703}">
                      <ahyp:hlinkClr xmlns:ahyp="http://schemas.microsoft.com/office/drawing/2018/hyperlinkcolor" val="tx"/>
                    </a:ext>
                  </a:extLst>
                </a:hlinkClick>
              </a:rPr>
              <a:t>Nictating</a:t>
            </a:r>
            <a:r>
              <a:rPr lang="en-US" sz="3200" dirty="0">
                <a:hlinkClick r:id="rId5" action="ppaction://hlinksldjump">
                  <a:extLst>
                    <a:ext uri="{A12FA001-AC4F-418D-AE19-62706E023703}">
                      <ahyp:hlinkClr xmlns:ahyp="http://schemas.microsoft.com/office/drawing/2018/hyperlinkcolor" val="tx"/>
                    </a:ext>
                  </a:extLst>
                </a:hlinkClick>
              </a:rPr>
              <a:t> membrane</a:t>
            </a:r>
            <a:endParaRPr lang="en-US" sz="3200"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631745" y="426917"/>
            <a:ext cx="8904979" cy="1600200"/>
          </a:xfrm>
        </p:spPr>
        <p:txBody>
          <a:bodyPr anchor="ctr">
            <a:noAutofit/>
          </a:bodyPr>
          <a:lstStyle/>
          <a:p>
            <a:r>
              <a:rPr lang="en-US" dirty="0">
                <a:solidFill>
                  <a:schemeClr val="accent5">
                    <a:lumMod val="50000"/>
                  </a:schemeClr>
                </a:solidFill>
                <a:latin typeface="ITC Symbol Std Black" panose="020E0903030506020404" pitchFamily="34" charset="0"/>
              </a:rPr>
              <a:t>7. Which organ allows sharks and rays to breathe when lying on the seafloor?</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9"/>
          <a:srcRect l="8949" t="19719" r="11089" b="28353"/>
          <a:stretch/>
        </p:blipFill>
        <p:spPr>
          <a:xfrm>
            <a:off x="9536724" y="368343"/>
            <a:ext cx="2023531" cy="892990"/>
          </a:xfrm>
          <a:prstGeom prst="rect">
            <a:avLst/>
          </a:prstGeom>
        </p:spPr>
      </p:pic>
      <p:pic>
        <p:nvPicPr>
          <p:cNvPr id="10" name="Picture Placeholder 5" descr="A close up of a fish&#10;&#10;Description automatically generated">
            <a:extLst>
              <a:ext uri="{FF2B5EF4-FFF2-40B4-BE49-F238E27FC236}">
                <a16:creationId xmlns:a16="http://schemas.microsoft.com/office/drawing/2014/main" id="{E0002C67-BB85-1E42-989A-FBB65C1A5A3B}"/>
              </a:ext>
            </a:extLst>
          </p:cNvPr>
          <p:cNvPicPr>
            <a:picLocks noGrp="1" noChangeAspect="1"/>
          </p:cNvPicPr>
          <p:nvPr>
            <p:ph type="pic" idx="1"/>
          </p:nvPr>
        </p:nvPicPr>
        <p:blipFill rotWithShape="1">
          <a:blip r:embed="rId10"/>
          <a:srcRect l="82" r="805"/>
          <a:stretch/>
        </p:blipFill>
        <p:spPr>
          <a:xfrm>
            <a:off x="5778091" y="1803017"/>
            <a:ext cx="5289636" cy="3747515"/>
          </a:xfrm>
        </p:spPr>
      </p:pic>
    </p:spTree>
    <p:extLst>
      <p:ext uri="{BB962C8B-B14F-4D97-AF65-F5344CB8AC3E}">
        <p14:creationId xmlns:p14="http://schemas.microsoft.com/office/powerpoint/2010/main" val="1552590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674053" y="3971838"/>
            <a:ext cx="1745450"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701791"/>
            <a:ext cx="5509376" cy="1600200"/>
          </a:xfrm>
        </p:spPr>
        <p:txBody>
          <a:bodyPr>
            <a:noAutofit/>
          </a:bodyPr>
          <a:lstStyle/>
          <a:p>
            <a:pPr>
              <a:lnSpc>
                <a:spcPct val="150000"/>
              </a:lnSpc>
            </a:pPr>
            <a:r>
              <a:rPr lang="en-US" sz="2800" dirty="0"/>
              <a:t>Gills allow sharks and skates to breathe underwater but sometimes they are buried in the sand.</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2800" b="1" dirty="0">
              <a:solidFill>
                <a:schemeClr val="bg1"/>
              </a:solidFill>
            </a:endParaRPr>
          </a:p>
        </p:txBody>
      </p:sp>
      <p:pic>
        <p:nvPicPr>
          <p:cNvPr id="12" name="Picture Placeholder 5" descr="A close up of a fish&#10;&#10;Description automatically generated">
            <a:extLst>
              <a:ext uri="{FF2B5EF4-FFF2-40B4-BE49-F238E27FC236}">
                <a16:creationId xmlns:a16="http://schemas.microsoft.com/office/drawing/2014/main" id="{F992B923-1F84-064A-B13E-8AEFE23838FA}"/>
              </a:ext>
            </a:extLst>
          </p:cNvPr>
          <p:cNvPicPr>
            <a:picLocks noGrp="1" noChangeAspect="1"/>
          </p:cNvPicPr>
          <p:nvPr>
            <p:ph type="pic" idx="1"/>
          </p:nvPr>
        </p:nvPicPr>
        <p:blipFill rotWithShape="1">
          <a:blip r:embed="rId8"/>
          <a:srcRect l="82" r="805"/>
          <a:stretch/>
        </p:blipFill>
        <p:spPr>
          <a:xfrm>
            <a:off x="6395229" y="1875451"/>
            <a:ext cx="4751987" cy="3366610"/>
          </a:xfrm>
        </p:spPr>
      </p:pic>
    </p:spTree>
    <p:extLst>
      <p:ext uri="{BB962C8B-B14F-4D97-AF65-F5344CB8AC3E}">
        <p14:creationId xmlns:p14="http://schemas.microsoft.com/office/powerpoint/2010/main" val="2637847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674053" y="3971838"/>
            <a:ext cx="1745450"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701791"/>
            <a:ext cx="5509376" cy="1600200"/>
          </a:xfrm>
        </p:spPr>
        <p:txBody>
          <a:bodyPr>
            <a:noAutofit/>
          </a:bodyPr>
          <a:lstStyle/>
          <a:p>
            <a:pPr>
              <a:lnSpc>
                <a:spcPct val="150000"/>
              </a:lnSpc>
            </a:pPr>
            <a:r>
              <a:rPr lang="en-US" sz="2800" dirty="0"/>
              <a:t>A </a:t>
            </a:r>
            <a:r>
              <a:rPr lang="en-US" sz="2800" dirty="0" err="1"/>
              <a:t>nictating</a:t>
            </a:r>
            <a:r>
              <a:rPr lang="en-US" sz="2800" dirty="0"/>
              <a:t> membrane is a protective third eyelid that some species of sharks have</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2800" b="1" dirty="0">
              <a:solidFill>
                <a:schemeClr val="bg1"/>
              </a:solidFill>
            </a:endParaRPr>
          </a:p>
        </p:txBody>
      </p:sp>
      <p:pic>
        <p:nvPicPr>
          <p:cNvPr id="12" name="Picture Placeholder 5" descr="A close up of a fish&#10;&#10;Description automatically generated">
            <a:extLst>
              <a:ext uri="{FF2B5EF4-FFF2-40B4-BE49-F238E27FC236}">
                <a16:creationId xmlns:a16="http://schemas.microsoft.com/office/drawing/2014/main" id="{F992B923-1F84-064A-B13E-8AEFE23838FA}"/>
              </a:ext>
            </a:extLst>
          </p:cNvPr>
          <p:cNvPicPr>
            <a:picLocks noGrp="1" noChangeAspect="1"/>
          </p:cNvPicPr>
          <p:nvPr>
            <p:ph type="pic" idx="1"/>
          </p:nvPr>
        </p:nvPicPr>
        <p:blipFill rotWithShape="1">
          <a:blip r:embed="rId8"/>
          <a:srcRect l="82" r="805"/>
          <a:stretch/>
        </p:blipFill>
        <p:spPr>
          <a:xfrm>
            <a:off x="6558302" y="1876646"/>
            <a:ext cx="4705455" cy="3333644"/>
          </a:xfrm>
        </p:spPr>
      </p:pic>
    </p:spTree>
    <p:extLst>
      <p:ext uri="{BB962C8B-B14F-4D97-AF65-F5344CB8AC3E}">
        <p14:creationId xmlns:p14="http://schemas.microsoft.com/office/powerpoint/2010/main" val="4279406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6364" y="4603315"/>
            <a:ext cx="2234548"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701791"/>
            <a:ext cx="5509376" cy="1600200"/>
          </a:xfrm>
        </p:spPr>
        <p:txBody>
          <a:bodyPr>
            <a:noAutofit/>
          </a:bodyPr>
          <a:lstStyle/>
          <a:p>
            <a:pPr>
              <a:lnSpc>
                <a:spcPct val="150000"/>
              </a:lnSpc>
            </a:pPr>
            <a:r>
              <a:rPr lang="en-US" sz="2800" dirty="0"/>
              <a:t>Spiracles are a secondary way for sharks and skates to breathe whenever their gills are buried in the sand</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2800" b="1" dirty="0">
              <a:solidFill>
                <a:schemeClr val="bg1"/>
              </a:solidFill>
            </a:endParaRPr>
          </a:p>
        </p:txBody>
      </p:sp>
      <p:pic>
        <p:nvPicPr>
          <p:cNvPr id="12" name="Picture Placeholder 5" descr="A close up of a fish&#10;&#10;Description automatically generated">
            <a:extLst>
              <a:ext uri="{FF2B5EF4-FFF2-40B4-BE49-F238E27FC236}">
                <a16:creationId xmlns:a16="http://schemas.microsoft.com/office/drawing/2014/main" id="{D5F88481-7456-8D47-B320-81439D53AA39}"/>
              </a:ext>
            </a:extLst>
          </p:cNvPr>
          <p:cNvPicPr>
            <a:picLocks noGrp="1" noChangeAspect="1"/>
          </p:cNvPicPr>
          <p:nvPr>
            <p:ph type="pic" idx="1"/>
          </p:nvPr>
        </p:nvPicPr>
        <p:blipFill rotWithShape="1">
          <a:blip r:embed="rId8"/>
          <a:srcRect l="82" r="805"/>
          <a:stretch/>
        </p:blipFill>
        <p:spPr>
          <a:xfrm>
            <a:off x="6672823" y="1853123"/>
            <a:ext cx="4658827" cy="3300610"/>
          </a:xfrm>
        </p:spPr>
      </p:pic>
    </p:spTree>
    <p:extLst>
      <p:ext uri="{BB962C8B-B14F-4D97-AF65-F5344CB8AC3E}">
        <p14:creationId xmlns:p14="http://schemas.microsoft.com/office/powerpoint/2010/main" val="1293082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631745" y="1544995"/>
            <a:ext cx="6853211" cy="3518967"/>
          </a:xfrm>
        </p:spPr>
        <p:txBody>
          <a:bodyPr>
            <a:noAutofit/>
          </a:bodyPr>
          <a:lstStyle/>
          <a:p>
            <a:pPr marL="514350" indent="-514350">
              <a:lnSpc>
                <a:spcPct val="20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Sense electrical currents</a:t>
            </a:r>
          </a:p>
          <a:p>
            <a:pPr marL="514350" indent="-514350">
              <a:lnSpc>
                <a:spcPct val="20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Help sharks migrate long distances</a:t>
            </a:r>
          </a:p>
          <a:p>
            <a:pPr marL="514350" indent="-514350">
              <a:lnSpc>
                <a:spcPct val="20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Help sharks detect prey</a:t>
            </a:r>
            <a:endParaRPr lang="en-US" sz="3200" dirty="0"/>
          </a:p>
          <a:p>
            <a:pPr marL="514350" indent="-514350">
              <a:lnSpc>
                <a:spcPct val="150000"/>
              </a:lnSpc>
              <a:buFont typeface="+mj-lt"/>
              <a:buAutoNum type="alphaUcPeriod"/>
            </a:pPr>
            <a:r>
              <a:rPr lang="en-US" sz="3200" dirty="0">
                <a:hlinkClick r:id="rId4" action="ppaction://hlinksldjump">
                  <a:extLst>
                    <a:ext uri="{A12FA001-AC4F-418D-AE19-62706E023703}">
                      <ahyp:hlinkClr xmlns:ahyp="http://schemas.microsoft.com/office/drawing/2018/hyperlinkcolor" val="tx"/>
                    </a:ext>
                  </a:extLst>
                </a:hlinkClick>
              </a:rPr>
              <a:t>All of the above</a:t>
            </a:r>
            <a:endParaRPr lang="en-US" sz="3200"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631745" y="426917"/>
            <a:ext cx="8904979" cy="1600200"/>
          </a:xfrm>
        </p:spPr>
        <p:txBody>
          <a:bodyPr anchor="ctr">
            <a:noAutofit/>
          </a:bodyPr>
          <a:lstStyle/>
          <a:p>
            <a:r>
              <a:rPr lang="en-US" dirty="0">
                <a:solidFill>
                  <a:schemeClr val="accent5">
                    <a:lumMod val="50000"/>
                  </a:schemeClr>
                </a:solidFill>
                <a:latin typeface="ITC Symbol Std Black" panose="020E0903030506020404" pitchFamily="34" charset="0"/>
              </a:rPr>
              <a:t>8. What does the Ampullae of </a:t>
            </a:r>
            <a:r>
              <a:rPr lang="en-US" dirty="0" err="1">
                <a:solidFill>
                  <a:schemeClr val="accent5">
                    <a:lumMod val="50000"/>
                  </a:schemeClr>
                </a:solidFill>
                <a:latin typeface="ITC Symbol Std Black" panose="020E0903030506020404" pitchFamily="34" charset="0"/>
              </a:rPr>
              <a:t>Lorenzini</a:t>
            </a:r>
            <a:r>
              <a:rPr lang="en-US" dirty="0">
                <a:solidFill>
                  <a:schemeClr val="accent5">
                    <a:lumMod val="50000"/>
                  </a:schemeClr>
                </a:solidFill>
                <a:latin typeface="ITC Symbol Std Black" panose="020E0903030506020404" pitchFamily="34" charset="0"/>
              </a:rPr>
              <a:t> do?</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8"/>
          <a:srcRect l="8949" t="19719" r="11089" b="28353"/>
          <a:stretch/>
        </p:blipFill>
        <p:spPr>
          <a:xfrm>
            <a:off x="9536724" y="368343"/>
            <a:ext cx="2023531" cy="892990"/>
          </a:xfrm>
          <a:prstGeom prst="rect">
            <a:avLst/>
          </a:prstGeom>
        </p:spPr>
      </p:pic>
      <p:pic>
        <p:nvPicPr>
          <p:cNvPr id="10" name="Shape 145" descr="\\UWFILE1\Shared\Projects\1. CURRENT PROJECTS\Current Projects\Sea Deep - HLF\Images &amp; Videos\shark-ray\Porbeagle\8.jpg">
            <a:extLst>
              <a:ext uri="{FF2B5EF4-FFF2-40B4-BE49-F238E27FC236}">
                <a16:creationId xmlns:a16="http://schemas.microsoft.com/office/drawing/2014/main" id="{5A3254B6-5CEE-F249-9CFD-4D0BB0117213}"/>
              </a:ext>
            </a:extLst>
          </p:cNvPr>
          <p:cNvPicPr preferRelativeResize="0"/>
          <p:nvPr/>
        </p:nvPicPr>
        <p:blipFill rotWithShape="1">
          <a:blip r:embed="rId9">
            <a:alphaModFix/>
          </a:blip>
          <a:srcRect l="6249" t="6250"/>
          <a:stretch/>
        </p:blipFill>
        <p:spPr>
          <a:xfrm flipH="1">
            <a:off x="7225567" y="1854937"/>
            <a:ext cx="3913146" cy="3518967"/>
          </a:xfrm>
          <a:prstGeom prst="rect">
            <a:avLst/>
          </a:prstGeom>
          <a:noFill/>
          <a:ln>
            <a:noFill/>
          </a:ln>
        </p:spPr>
      </p:pic>
    </p:spTree>
    <p:extLst>
      <p:ext uri="{BB962C8B-B14F-4D97-AF65-F5344CB8AC3E}">
        <p14:creationId xmlns:p14="http://schemas.microsoft.com/office/powerpoint/2010/main" val="15927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6364" y="4307863"/>
            <a:ext cx="246846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864422"/>
            <a:ext cx="5658231" cy="3314700"/>
          </a:xfrm>
        </p:spPr>
        <p:txBody>
          <a:bodyPr>
            <a:noAutofit/>
          </a:bodyPr>
          <a:lstStyle/>
          <a:p>
            <a:pPr>
              <a:lnSpc>
                <a:spcPct val="150000"/>
              </a:lnSpc>
            </a:pPr>
            <a:r>
              <a:rPr lang="en-US" sz="3000" dirty="0"/>
              <a:t>Elasmobranchs are a closely related group of animals made up of sharks, skates and rays.</a:t>
            </a:r>
          </a:p>
          <a:p>
            <a:pPr>
              <a:lnSpc>
                <a:spcPct val="20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3000" b="1" dirty="0">
              <a:solidFill>
                <a:schemeClr val="bg1"/>
              </a:solidFill>
            </a:endParaRPr>
          </a:p>
        </p:txBody>
      </p:sp>
      <p:pic>
        <p:nvPicPr>
          <p:cNvPr id="13" name="Picture 12">
            <a:extLst>
              <a:ext uri="{FF2B5EF4-FFF2-40B4-BE49-F238E27FC236}">
                <a16:creationId xmlns:a16="http://schemas.microsoft.com/office/drawing/2014/main" id="{4C6F44AA-35C4-C744-AA0C-8BB359C78C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55" r="2805"/>
          <a:stretch/>
        </p:blipFill>
        <p:spPr>
          <a:xfrm>
            <a:off x="6619475" y="1750122"/>
            <a:ext cx="4595397" cy="3429000"/>
          </a:xfrm>
          <a:prstGeom prst="rect">
            <a:avLst/>
          </a:prstGeom>
        </p:spPr>
      </p:pic>
    </p:spTree>
    <p:extLst>
      <p:ext uri="{BB962C8B-B14F-4D97-AF65-F5344CB8AC3E}">
        <p14:creationId xmlns:p14="http://schemas.microsoft.com/office/powerpoint/2010/main" val="2882743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6364" y="5028615"/>
            <a:ext cx="2234548"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 - Sort of!</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794686" y="1416788"/>
            <a:ext cx="6419203" cy="1600200"/>
          </a:xfrm>
        </p:spPr>
        <p:txBody>
          <a:bodyPr>
            <a:noAutofit/>
          </a:bodyPr>
          <a:lstStyle/>
          <a:p>
            <a:pPr>
              <a:lnSpc>
                <a:spcPct val="150000"/>
              </a:lnSpc>
            </a:pPr>
            <a:r>
              <a:rPr lang="en-US" sz="2800" dirty="0"/>
              <a:t>The Ampullae of </a:t>
            </a:r>
            <a:r>
              <a:rPr lang="en-US" sz="2800" dirty="0" err="1"/>
              <a:t>Lorenzini</a:t>
            </a:r>
            <a:r>
              <a:rPr lang="en-US" sz="2800" dirty="0"/>
              <a:t> detect electrical signals such as electromagnetic fields around the earth, and the heartbeat of prey, helping them </a:t>
            </a:r>
            <a:r>
              <a:rPr lang="en-US" sz="2800" dirty="0" err="1"/>
              <a:t>ti</a:t>
            </a:r>
            <a:r>
              <a:rPr lang="en-US" sz="2800" dirty="0"/>
              <a:t> </a:t>
            </a:r>
            <a:r>
              <a:rPr lang="en-US" sz="2800" dirty="0" err="1"/>
              <a:t>migreate</a:t>
            </a:r>
            <a:r>
              <a:rPr lang="en-US" sz="2800" dirty="0"/>
              <a:t> and find prey.</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2800" b="1" dirty="0">
              <a:solidFill>
                <a:schemeClr val="bg1"/>
              </a:solidFill>
            </a:endParaRPr>
          </a:p>
        </p:txBody>
      </p:sp>
      <p:pic>
        <p:nvPicPr>
          <p:cNvPr id="13" name="Shape 145" descr="\\UWFILE1\Shared\Projects\1. CURRENT PROJECTS\Current Projects\Sea Deep - HLF\Images &amp; Videos\shark-ray\Porbeagle\8.jpg">
            <a:extLst>
              <a:ext uri="{FF2B5EF4-FFF2-40B4-BE49-F238E27FC236}">
                <a16:creationId xmlns:a16="http://schemas.microsoft.com/office/drawing/2014/main" id="{23B91DD8-D47E-FE42-A8F6-C77A3691E0A0}"/>
              </a:ext>
            </a:extLst>
          </p:cNvPr>
          <p:cNvPicPr preferRelativeResize="0"/>
          <p:nvPr/>
        </p:nvPicPr>
        <p:blipFill rotWithShape="1">
          <a:blip r:embed="rId8">
            <a:alphaModFix/>
          </a:blip>
          <a:srcRect l="6249" t="6250"/>
          <a:stretch/>
        </p:blipFill>
        <p:spPr>
          <a:xfrm flipH="1">
            <a:off x="7225567" y="1854937"/>
            <a:ext cx="3913146" cy="3518967"/>
          </a:xfrm>
          <a:prstGeom prst="rect">
            <a:avLst/>
          </a:prstGeom>
          <a:noFill/>
          <a:ln>
            <a:noFill/>
          </a:ln>
        </p:spPr>
      </p:pic>
    </p:spTree>
    <p:extLst>
      <p:ext uri="{BB962C8B-B14F-4D97-AF65-F5344CB8AC3E}">
        <p14:creationId xmlns:p14="http://schemas.microsoft.com/office/powerpoint/2010/main" val="1796558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6364" y="5028615"/>
            <a:ext cx="2234548"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794686" y="1416788"/>
            <a:ext cx="6419203" cy="1600200"/>
          </a:xfrm>
        </p:spPr>
        <p:txBody>
          <a:bodyPr>
            <a:noAutofit/>
          </a:bodyPr>
          <a:lstStyle/>
          <a:p>
            <a:pPr>
              <a:lnSpc>
                <a:spcPct val="150000"/>
              </a:lnSpc>
            </a:pPr>
            <a:r>
              <a:rPr lang="en-US" sz="2800" dirty="0"/>
              <a:t>The Ampullae of </a:t>
            </a:r>
            <a:r>
              <a:rPr lang="en-US" sz="2800" dirty="0" err="1"/>
              <a:t>Lorenzini</a:t>
            </a:r>
            <a:r>
              <a:rPr lang="en-US" sz="2800" dirty="0"/>
              <a:t> detect electrical signals such as electromagnetic fields around the earth, and the heartbeat of prey, helping them </a:t>
            </a:r>
            <a:r>
              <a:rPr lang="en-US" sz="2800" dirty="0" err="1"/>
              <a:t>ti</a:t>
            </a:r>
            <a:r>
              <a:rPr lang="en-US" sz="2800" dirty="0"/>
              <a:t> </a:t>
            </a:r>
            <a:r>
              <a:rPr lang="en-US" sz="2800" dirty="0" err="1"/>
              <a:t>migreate</a:t>
            </a:r>
            <a:r>
              <a:rPr lang="en-US" sz="2800" dirty="0"/>
              <a:t> and find prey.</a:t>
            </a:r>
          </a:p>
          <a:p>
            <a:pPr>
              <a:lnSpc>
                <a:spcPct val="200000"/>
              </a:lnSpc>
            </a:pPr>
            <a:r>
              <a:rPr lang="en-US" sz="28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2800" b="1" dirty="0">
              <a:solidFill>
                <a:schemeClr val="bg1"/>
              </a:solidFill>
            </a:endParaRPr>
          </a:p>
        </p:txBody>
      </p:sp>
      <p:pic>
        <p:nvPicPr>
          <p:cNvPr id="13" name="Shape 145" descr="\\UWFILE1\Shared\Projects\1. CURRENT PROJECTS\Current Projects\Sea Deep - HLF\Images &amp; Videos\shark-ray\Porbeagle\8.jpg">
            <a:extLst>
              <a:ext uri="{FF2B5EF4-FFF2-40B4-BE49-F238E27FC236}">
                <a16:creationId xmlns:a16="http://schemas.microsoft.com/office/drawing/2014/main" id="{23B91DD8-D47E-FE42-A8F6-C77A3691E0A0}"/>
              </a:ext>
            </a:extLst>
          </p:cNvPr>
          <p:cNvPicPr preferRelativeResize="0"/>
          <p:nvPr/>
        </p:nvPicPr>
        <p:blipFill rotWithShape="1">
          <a:blip r:embed="rId8">
            <a:alphaModFix/>
          </a:blip>
          <a:srcRect l="6249" t="6250"/>
          <a:stretch/>
        </p:blipFill>
        <p:spPr>
          <a:xfrm flipH="1">
            <a:off x="7225567" y="1854937"/>
            <a:ext cx="3913146" cy="3518967"/>
          </a:xfrm>
          <a:prstGeom prst="rect">
            <a:avLst/>
          </a:prstGeom>
          <a:noFill/>
          <a:ln>
            <a:noFill/>
          </a:ln>
        </p:spPr>
      </p:pic>
    </p:spTree>
    <p:extLst>
      <p:ext uri="{BB962C8B-B14F-4D97-AF65-F5344CB8AC3E}">
        <p14:creationId xmlns:p14="http://schemas.microsoft.com/office/powerpoint/2010/main" val="70215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743076"/>
            <a:ext cx="6156098" cy="3811588"/>
          </a:xfrm>
        </p:spPr>
        <p:txBody>
          <a:bodyPr>
            <a:normAutofit fontScale="92500" lnSpcReduction="20000"/>
          </a:bodyPr>
          <a:lstStyle/>
          <a:p>
            <a:pPr marL="342900" indent="-342900">
              <a:lnSpc>
                <a:spcPct val="20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The shape of their tail</a:t>
            </a:r>
            <a:endParaRPr lang="en-US" sz="3200" dirty="0"/>
          </a:p>
          <a:p>
            <a:pPr marL="342900" indent="-342900">
              <a:lnSpc>
                <a:spcPct val="200000"/>
              </a:lnSpc>
              <a:buFont typeface="+mj-lt"/>
              <a:buAutoNum type="alphaUcPeriod"/>
            </a:pPr>
            <a:r>
              <a:rPr lang="en-US" sz="3200" dirty="0">
                <a:hlinkClick r:id="rId4" action="ppaction://hlinksldjump">
                  <a:extLst>
                    <a:ext uri="{A12FA001-AC4F-418D-AE19-62706E023703}">
                      <ahyp:hlinkClr xmlns:ahyp="http://schemas.microsoft.com/office/drawing/2018/hyperlinkcolor" val="tx"/>
                    </a:ext>
                  </a:extLst>
                </a:hlinkClick>
              </a:rPr>
              <a:t>How they reproduce</a:t>
            </a:r>
            <a:endParaRPr lang="en-US" sz="3200" dirty="0"/>
          </a:p>
          <a:p>
            <a:pPr marL="342900" indent="-342900">
              <a:lnSpc>
                <a:spcPct val="200000"/>
              </a:lnSpc>
              <a:buFont typeface="+mj-lt"/>
              <a:buAutoNum type="alphaUcPeriod"/>
            </a:pPr>
            <a:r>
              <a:rPr lang="en-US" sz="3200" dirty="0">
                <a:hlinkClick r:id="rId5" action="ppaction://hlinksldjump">
                  <a:extLst>
                    <a:ext uri="{A12FA001-AC4F-418D-AE19-62706E023703}">
                      <ahyp:hlinkClr xmlns:ahyp="http://schemas.microsoft.com/office/drawing/2018/hyperlinkcolor" val="tx"/>
                    </a:ext>
                  </a:extLst>
                </a:hlinkClick>
              </a:rPr>
              <a:t>Their teeth</a:t>
            </a:r>
            <a:endParaRPr lang="en-US" sz="3200" dirty="0"/>
          </a:p>
          <a:p>
            <a:pPr marL="342900" indent="-342900">
              <a:lnSpc>
                <a:spcPct val="200000"/>
              </a:lnSpc>
              <a:buFont typeface="+mj-lt"/>
              <a:buAutoNum type="alphaUcPeriod"/>
            </a:pPr>
            <a:r>
              <a:rPr lang="en-US" sz="3200" dirty="0">
                <a:hlinkClick r:id="rId6" action="ppaction://hlinksldjump">
                  <a:extLst>
                    <a:ext uri="{A12FA001-AC4F-418D-AE19-62706E023703}">
                      <ahyp:hlinkClr xmlns:ahyp="http://schemas.microsoft.com/office/drawing/2018/hyperlinkcolor" val="tx"/>
                    </a:ext>
                  </a:extLst>
                </a:hlinkClick>
              </a:rPr>
              <a:t>The material of their skeleton</a:t>
            </a:r>
            <a:endParaRPr lang="en-US" sz="3200"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9. Which of these is NOT a difference between skates and rays?</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10"/>
          <a:srcRect l="8949" t="19719" r="11089" b="28353"/>
          <a:stretch/>
        </p:blipFill>
        <p:spPr>
          <a:xfrm>
            <a:off x="9536724" y="368343"/>
            <a:ext cx="2023531" cy="892990"/>
          </a:xfrm>
          <a:prstGeom prst="rect">
            <a:avLst/>
          </a:prstGeom>
        </p:spPr>
      </p:pic>
      <p:pic>
        <p:nvPicPr>
          <p:cNvPr id="12" name="Picture 11" descr="A picture containing cake, chocolate, sitting, table&#10;&#10;Description automatically generated">
            <a:extLst>
              <a:ext uri="{FF2B5EF4-FFF2-40B4-BE49-F238E27FC236}">
                <a16:creationId xmlns:a16="http://schemas.microsoft.com/office/drawing/2014/main" id="{83CFE5A8-05C3-0F44-A5F7-2D82FA863CD4}"/>
              </a:ext>
            </a:extLst>
          </p:cNvPr>
          <p:cNvPicPr>
            <a:picLocks noChangeAspect="1"/>
          </p:cNvPicPr>
          <p:nvPr/>
        </p:nvPicPr>
        <p:blipFill>
          <a:blip r:embed="rId11"/>
          <a:stretch>
            <a:fillRect/>
          </a:stretch>
        </p:blipFill>
        <p:spPr>
          <a:xfrm>
            <a:off x="8269077" y="3135343"/>
            <a:ext cx="2913860" cy="2292478"/>
          </a:xfrm>
          <a:prstGeom prst="rect">
            <a:avLst/>
          </a:prstGeom>
        </p:spPr>
      </p:pic>
      <p:pic>
        <p:nvPicPr>
          <p:cNvPr id="13" name="Picture 12" descr="A fish swimming under water&#10;&#10;Description automatically generated">
            <a:extLst>
              <a:ext uri="{FF2B5EF4-FFF2-40B4-BE49-F238E27FC236}">
                <a16:creationId xmlns:a16="http://schemas.microsoft.com/office/drawing/2014/main" id="{66808978-761B-2E47-B78F-3B5CA6C5455B}"/>
              </a:ext>
            </a:extLst>
          </p:cNvPr>
          <p:cNvPicPr>
            <a:picLocks noChangeAspect="1"/>
          </p:cNvPicPr>
          <p:nvPr/>
        </p:nvPicPr>
        <p:blipFill>
          <a:blip r:embed="rId12"/>
          <a:stretch>
            <a:fillRect/>
          </a:stretch>
        </p:blipFill>
        <p:spPr>
          <a:xfrm>
            <a:off x="5803320" y="1816990"/>
            <a:ext cx="3051327" cy="2336268"/>
          </a:xfrm>
          <a:prstGeom prst="rect">
            <a:avLst/>
          </a:prstGeom>
        </p:spPr>
      </p:pic>
    </p:spTree>
    <p:extLst>
      <p:ext uri="{BB962C8B-B14F-4D97-AF65-F5344CB8AC3E}">
        <p14:creationId xmlns:p14="http://schemas.microsoft.com/office/powerpoint/2010/main" val="3663269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6364" y="4593265"/>
            <a:ext cx="159659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pic>
        <p:nvPicPr>
          <p:cNvPr id="3" name="Picture 2" descr="A picture containing cake, chocolate, sitting, table&#10;&#10;Description automatically generated">
            <a:extLst>
              <a:ext uri="{FF2B5EF4-FFF2-40B4-BE49-F238E27FC236}">
                <a16:creationId xmlns:a16="http://schemas.microsoft.com/office/drawing/2014/main" id="{9088C84D-C87C-984A-AAA3-93504FCA484D}"/>
              </a:ext>
            </a:extLst>
          </p:cNvPr>
          <p:cNvPicPr>
            <a:picLocks noChangeAspect="1"/>
          </p:cNvPicPr>
          <p:nvPr/>
        </p:nvPicPr>
        <p:blipFill>
          <a:blip r:embed="rId7"/>
          <a:stretch>
            <a:fillRect/>
          </a:stretch>
        </p:blipFill>
        <p:spPr>
          <a:xfrm>
            <a:off x="8396667" y="3416167"/>
            <a:ext cx="2913860" cy="2292478"/>
          </a:xfrm>
          <a:prstGeom prst="rect">
            <a:avLst/>
          </a:prstGeom>
        </p:spPr>
      </p:pic>
      <p:pic>
        <p:nvPicPr>
          <p:cNvPr id="5" name="Picture 4" descr="A fish swimming under water&#10;&#10;Description automatically generated">
            <a:extLst>
              <a:ext uri="{FF2B5EF4-FFF2-40B4-BE49-F238E27FC236}">
                <a16:creationId xmlns:a16="http://schemas.microsoft.com/office/drawing/2014/main" id="{BAC1DC20-C3A7-9640-B113-117C3BCB8458}"/>
              </a:ext>
            </a:extLst>
          </p:cNvPr>
          <p:cNvPicPr>
            <a:picLocks noChangeAspect="1"/>
          </p:cNvPicPr>
          <p:nvPr/>
        </p:nvPicPr>
        <p:blipFill>
          <a:blip r:embed="rId8"/>
          <a:stretch>
            <a:fillRect/>
          </a:stretch>
        </p:blipFill>
        <p:spPr>
          <a:xfrm>
            <a:off x="6485397" y="1092732"/>
            <a:ext cx="3051327" cy="2336268"/>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651530"/>
            <a:ext cx="6761385" cy="3811588"/>
          </a:xfrm>
        </p:spPr>
        <p:txBody>
          <a:bodyPr>
            <a:noAutofit/>
          </a:bodyPr>
          <a:lstStyle/>
          <a:p>
            <a:pPr>
              <a:lnSpc>
                <a:spcPct val="150000"/>
              </a:lnSpc>
            </a:pPr>
            <a:r>
              <a:rPr lang="en-US" sz="3000" dirty="0"/>
              <a:t>Skates have a robust tail with</a:t>
            </a:r>
          </a:p>
          <a:p>
            <a:pPr>
              <a:lnSpc>
                <a:spcPct val="150000"/>
              </a:lnSpc>
            </a:pPr>
            <a:r>
              <a:rPr lang="en-US" sz="3000" dirty="0"/>
              <a:t>dorsal fins.</a:t>
            </a:r>
          </a:p>
          <a:p>
            <a:pPr>
              <a:lnSpc>
                <a:spcPct val="200000"/>
              </a:lnSpc>
            </a:pPr>
            <a:r>
              <a:rPr lang="en-US" sz="3000" dirty="0"/>
              <a:t>Rays have a whip-like tail with spines.</a:t>
            </a:r>
          </a:p>
          <a:p>
            <a:pPr>
              <a:lnSpc>
                <a:spcPct val="200000"/>
              </a:lnSpc>
            </a:pPr>
            <a:r>
              <a:rPr lang="en-US" sz="3000" b="1" dirty="0">
                <a:solidFill>
                  <a:schemeClr val="bg1"/>
                </a:solidFill>
                <a:hlinkClick r:id="rId9" action="ppaction://hlinksldjump">
                  <a:extLst>
                    <a:ext uri="{A12FA001-AC4F-418D-AE19-62706E023703}">
                      <ahyp:hlinkClr xmlns:ahyp="http://schemas.microsoft.com/office/drawing/2018/hyperlinkcolor" val="tx"/>
                    </a:ext>
                  </a:extLst>
                </a:hlinkClick>
              </a:rPr>
              <a:t>Try again</a:t>
            </a:r>
            <a:endParaRPr lang="en-US" sz="3000" b="1" dirty="0">
              <a:solidFill>
                <a:schemeClr val="bg1"/>
              </a:solidFill>
            </a:endParaRPr>
          </a:p>
        </p:txBody>
      </p:sp>
    </p:spTree>
    <p:extLst>
      <p:ext uri="{BB962C8B-B14F-4D97-AF65-F5344CB8AC3E}">
        <p14:creationId xmlns:p14="http://schemas.microsoft.com/office/powerpoint/2010/main" val="2005483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latin typeface="ITC Symbol Std Black" panose="020E0903030506020404" pitchFamily="34" charset="0"/>
              </a:rPr>
              <a:t>Opps</a:t>
            </a:r>
            <a:r>
              <a:rPr lang="en-US" dirty="0">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pic>
        <p:nvPicPr>
          <p:cNvPr id="3" name="Picture 2" descr="A picture containing cake, chocolate, sitting, table&#10;&#10;Description automatically generated">
            <a:extLst>
              <a:ext uri="{FF2B5EF4-FFF2-40B4-BE49-F238E27FC236}">
                <a16:creationId xmlns:a16="http://schemas.microsoft.com/office/drawing/2014/main" id="{9088C84D-C87C-984A-AAA3-93504FCA484D}"/>
              </a:ext>
            </a:extLst>
          </p:cNvPr>
          <p:cNvPicPr>
            <a:picLocks noChangeAspect="1"/>
          </p:cNvPicPr>
          <p:nvPr/>
        </p:nvPicPr>
        <p:blipFill>
          <a:blip r:embed="rId7"/>
          <a:stretch>
            <a:fillRect/>
          </a:stretch>
        </p:blipFill>
        <p:spPr>
          <a:xfrm>
            <a:off x="8396667" y="3416167"/>
            <a:ext cx="2913860" cy="2292478"/>
          </a:xfrm>
          <a:prstGeom prst="rect">
            <a:avLst/>
          </a:prstGeom>
        </p:spPr>
      </p:pic>
      <p:pic>
        <p:nvPicPr>
          <p:cNvPr id="5" name="Picture 4" descr="A fish swimming under water&#10;&#10;Description automatically generated">
            <a:extLst>
              <a:ext uri="{FF2B5EF4-FFF2-40B4-BE49-F238E27FC236}">
                <a16:creationId xmlns:a16="http://schemas.microsoft.com/office/drawing/2014/main" id="{BAC1DC20-C3A7-9640-B113-117C3BCB8458}"/>
              </a:ext>
            </a:extLst>
          </p:cNvPr>
          <p:cNvPicPr>
            <a:picLocks noChangeAspect="1"/>
          </p:cNvPicPr>
          <p:nvPr/>
        </p:nvPicPr>
        <p:blipFill>
          <a:blip r:embed="rId8"/>
          <a:stretch>
            <a:fillRect/>
          </a:stretch>
        </p:blipFill>
        <p:spPr>
          <a:xfrm>
            <a:off x="6485397" y="1092732"/>
            <a:ext cx="3051327" cy="2336268"/>
          </a:xfrm>
          <a:prstGeom prst="rect">
            <a:avLst/>
          </a:prstGeom>
        </p:spPr>
      </p:pic>
      <p:sp>
        <p:nvSpPr>
          <p:cNvPr id="11" name="Rounded Rectangle 10">
            <a:extLst>
              <a:ext uri="{FF2B5EF4-FFF2-40B4-BE49-F238E27FC236}">
                <a16:creationId xmlns:a16="http://schemas.microsoft.com/office/drawing/2014/main" id="{2E338AEF-B7F3-7545-B210-BEA2FB355AF5}"/>
              </a:ext>
            </a:extLst>
          </p:cNvPr>
          <p:cNvSpPr/>
          <p:nvPr/>
        </p:nvSpPr>
        <p:spPr>
          <a:xfrm>
            <a:off x="806364" y="3805842"/>
            <a:ext cx="159659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651530"/>
            <a:ext cx="6761385" cy="3811588"/>
          </a:xfrm>
        </p:spPr>
        <p:txBody>
          <a:bodyPr>
            <a:noAutofit/>
          </a:bodyPr>
          <a:lstStyle/>
          <a:p>
            <a:pPr>
              <a:lnSpc>
                <a:spcPct val="150000"/>
              </a:lnSpc>
            </a:pPr>
            <a:r>
              <a:rPr lang="en-US" sz="3000" dirty="0"/>
              <a:t>Skates lay eggs to reproduce.</a:t>
            </a:r>
          </a:p>
          <a:p>
            <a:pPr>
              <a:lnSpc>
                <a:spcPct val="200000"/>
              </a:lnSpc>
            </a:pPr>
            <a:r>
              <a:rPr lang="en-US" sz="3000" dirty="0"/>
              <a:t>Rays give birth to live young.</a:t>
            </a:r>
          </a:p>
          <a:p>
            <a:pPr>
              <a:lnSpc>
                <a:spcPct val="200000"/>
              </a:lnSpc>
            </a:pPr>
            <a:r>
              <a:rPr lang="en-US" sz="3000" b="1" dirty="0">
                <a:solidFill>
                  <a:schemeClr val="bg1"/>
                </a:solidFill>
                <a:hlinkClick r:id="rId9" action="ppaction://hlinksldjump">
                  <a:extLst>
                    <a:ext uri="{A12FA001-AC4F-418D-AE19-62706E023703}">
                      <ahyp:hlinkClr xmlns:ahyp="http://schemas.microsoft.com/office/drawing/2018/hyperlinkcolor" val="tx"/>
                    </a:ext>
                  </a:extLst>
                </a:hlinkClick>
              </a:rPr>
              <a:t>Try again</a:t>
            </a:r>
            <a:endParaRPr lang="en-US" sz="3000" b="1" dirty="0">
              <a:solidFill>
                <a:schemeClr val="bg1"/>
              </a:solidFill>
            </a:endParaRPr>
          </a:p>
        </p:txBody>
      </p:sp>
    </p:spTree>
    <p:extLst>
      <p:ext uri="{BB962C8B-B14F-4D97-AF65-F5344CB8AC3E}">
        <p14:creationId xmlns:p14="http://schemas.microsoft.com/office/powerpoint/2010/main" val="2398149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pic>
        <p:nvPicPr>
          <p:cNvPr id="3" name="Picture 2" descr="A picture containing cake, chocolate, sitting, table&#10;&#10;Description automatically generated">
            <a:extLst>
              <a:ext uri="{FF2B5EF4-FFF2-40B4-BE49-F238E27FC236}">
                <a16:creationId xmlns:a16="http://schemas.microsoft.com/office/drawing/2014/main" id="{9088C84D-C87C-984A-AAA3-93504FCA484D}"/>
              </a:ext>
            </a:extLst>
          </p:cNvPr>
          <p:cNvPicPr>
            <a:picLocks noChangeAspect="1"/>
          </p:cNvPicPr>
          <p:nvPr/>
        </p:nvPicPr>
        <p:blipFill>
          <a:blip r:embed="rId7"/>
          <a:stretch>
            <a:fillRect/>
          </a:stretch>
        </p:blipFill>
        <p:spPr>
          <a:xfrm>
            <a:off x="8396667" y="3416167"/>
            <a:ext cx="2913860" cy="2292478"/>
          </a:xfrm>
          <a:prstGeom prst="rect">
            <a:avLst/>
          </a:prstGeom>
        </p:spPr>
      </p:pic>
      <p:pic>
        <p:nvPicPr>
          <p:cNvPr id="5" name="Picture 4" descr="A fish swimming under water&#10;&#10;Description automatically generated">
            <a:extLst>
              <a:ext uri="{FF2B5EF4-FFF2-40B4-BE49-F238E27FC236}">
                <a16:creationId xmlns:a16="http://schemas.microsoft.com/office/drawing/2014/main" id="{BAC1DC20-C3A7-9640-B113-117C3BCB8458}"/>
              </a:ext>
            </a:extLst>
          </p:cNvPr>
          <p:cNvPicPr>
            <a:picLocks noChangeAspect="1"/>
          </p:cNvPicPr>
          <p:nvPr/>
        </p:nvPicPr>
        <p:blipFill>
          <a:blip r:embed="rId8"/>
          <a:stretch>
            <a:fillRect/>
          </a:stretch>
        </p:blipFill>
        <p:spPr>
          <a:xfrm>
            <a:off x="6485397" y="1092732"/>
            <a:ext cx="3051327" cy="2336268"/>
          </a:xfrm>
          <a:prstGeom prst="rect">
            <a:avLst/>
          </a:prstGeom>
        </p:spPr>
      </p:pic>
      <p:sp>
        <p:nvSpPr>
          <p:cNvPr id="11" name="Rounded Rectangle 10">
            <a:extLst>
              <a:ext uri="{FF2B5EF4-FFF2-40B4-BE49-F238E27FC236}">
                <a16:creationId xmlns:a16="http://schemas.microsoft.com/office/drawing/2014/main" id="{B3A231B2-52DD-1D4A-937F-A3F467768FF6}"/>
              </a:ext>
            </a:extLst>
          </p:cNvPr>
          <p:cNvSpPr/>
          <p:nvPr/>
        </p:nvSpPr>
        <p:spPr>
          <a:xfrm>
            <a:off x="806364" y="4486632"/>
            <a:ext cx="159659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18728" y="1648354"/>
            <a:ext cx="5675306" cy="3811588"/>
          </a:xfrm>
        </p:spPr>
        <p:txBody>
          <a:bodyPr>
            <a:noAutofit/>
          </a:bodyPr>
          <a:lstStyle/>
          <a:p>
            <a:pPr>
              <a:lnSpc>
                <a:spcPct val="150000"/>
              </a:lnSpc>
            </a:pPr>
            <a:r>
              <a:rPr lang="en-US" sz="3000" dirty="0"/>
              <a:t>Skates have crushing plates to feed on shelled prey.</a:t>
            </a:r>
          </a:p>
          <a:p>
            <a:pPr>
              <a:lnSpc>
                <a:spcPct val="200000"/>
              </a:lnSpc>
            </a:pPr>
            <a:r>
              <a:rPr lang="en-US" sz="3000" dirty="0"/>
              <a:t>Rays have sharp teeth.</a:t>
            </a:r>
          </a:p>
          <a:p>
            <a:pPr>
              <a:lnSpc>
                <a:spcPct val="200000"/>
              </a:lnSpc>
            </a:pPr>
            <a:r>
              <a:rPr lang="en-US" sz="3000" b="1" dirty="0">
                <a:solidFill>
                  <a:schemeClr val="bg1"/>
                </a:solidFill>
                <a:hlinkClick r:id="rId9" action="ppaction://hlinksldjump">
                  <a:extLst>
                    <a:ext uri="{A12FA001-AC4F-418D-AE19-62706E023703}">
                      <ahyp:hlinkClr xmlns:ahyp="http://schemas.microsoft.com/office/drawing/2018/hyperlinkcolor" val="tx"/>
                    </a:ext>
                  </a:extLst>
                </a:hlinkClick>
              </a:rPr>
              <a:t>Try again</a:t>
            </a:r>
            <a:endParaRPr lang="en-US" sz="3000" b="1" dirty="0">
              <a:solidFill>
                <a:schemeClr val="bg1"/>
              </a:solidFill>
            </a:endParaRPr>
          </a:p>
        </p:txBody>
      </p:sp>
    </p:spTree>
    <p:extLst>
      <p:ext uri="{BB962C8B-B14F-4D97-AF65-F5344CB8AC3E}">
        <p14:creationId xmlns:p14="http://schemas.microsoft.com/office/powerpoint/2010/main" val="4228652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pic>
        <p:nvPicPr>
          <p:cNvPr id="3" name="Picture 2" descr="A picture containing cake, chocolate, sitting, table&#10;&#10;Description automatically generated">
            <a:extLst>
              <a:ext uri="{FF2B5EF4-FFF2-40B4-BE49-F238E27FC236}">
                <a16:creationId xmlns:a16="http://schemas.microsoft.com/office/drawing/2014/main" id="{9088C84D-C87C-984A-AAA3-93504FCA484D}"/>
              </a:ext>
            </a:extLst>
          </p:cNvPr>
          <p:cNvPicPr>
            <a:picLocks noChangeAspect="1"/>
          </p:cNvPicPr>
          <p:nvPr/>
        </p:nvPicPr>
        <p:blipFill>
          <a:blip r:embed="rId7"/>
          <a:stretch>
            <a:fillRect/>
          </a:stretch>
        </p:blipFill>
        <p:spPr>
          <a:xfrm>
            <a:off x="8396667" y="3416167"/>
            <a:ext cx="2913860" cy="2292478"/>
          </a:xfrm>
          <a:prstGeom prst="rect">
            <a:avLst/>
          </a:prstGeom>
        </p:spPr>
      </p:pic>
      <p:pic>
        <p:nvPicPr>
          <p:cNvPr id="5" name="Picture 4" descr="A fish swimming under water&#10;&#10;Description automatically generated">
            <a:extLst>
              <a:ext uri="{FF2B5EF4-FFF2-40B4-BE49-F238E27FC236}">
                <a16:creationId xmlns:a16="http://schemas.microsoft.com/office/drawing/2014/main" id="{BAC1DC20-C3A7-9640-B113-117C3BCB8458}"/>
              </a:ext>
            </a:extLst>
          </p:cNvPr>
          <p:cNvPicPr>
            <a:picLocks noChangeAspect="1"/>
          </p:cNvPicPr>
          <p:nvPr/>
        </p:nvPicPr>
        <p:blipFill>
          <a:blip r:embed="rId8"/>
          <a:stretch>
            <a:fillRect/>
          </a:stretch>
        </p:blipFill>
        <p:spPr>
          <a:xfrm>
            <a:off x="6485397" y="1092732"/>
            <a:ext cx="3051327" cy="2336268"/>
          </a:xfrm>
          <a:prstGeom prst="rect">
            <a:avLst/>
          </a:prstGeom>
        </p:spPr>
      </p:pic>
      <p:sp>
        <p:nvSpPr>
          <p:cNvPr id="11" name="Rounded Rectangle 10">
            <a:extLst>
              <a:ext uri="{FF2B5EF4-FFF2-40B4-BE49-F238E27FC236}">
                <a16:creationId xmlns:a16="http://schemas.microsoft.com/office/drawing/2014/main" id="{DCAA3267-5C56-CA47-BD1C-0C7E4C798D20}"/>
              </a:ext>
            </a:extLst>
          </p:cNvPr>
          <p:cNvSpPr/>
          <p:nvPr/>
        </p:nvSpPr>
        <p:spPr>
          <a:xfrm>
            <a:off x="881472" y="4061330"/>
            <a:ext cx="2287029"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650428"/>
            <a:ext cx="6761385" cy="3811588"/>
          </a:xfrm>
        </p:spPr>
        <p:txBody>
          <a:bodyPr>
            <a:noAutofit/>
          </a:bodyPr>
          <a:lstStyle/>
          <a:p>
            <a:pPr>
              <a:lnSpc>
                <a:spcPct val="150000"/>
              </a:lnSpc>
            </a:pPr>
            <a:r>
              <a:rPr lang="en-US" sz="3000" dirty="0"/>
              <a:t>Both skates and rays have cartilage skeletons.</a:t>
            </a:r>
          </a:p>
          <a:p>
            <a:pPr>
              <a:lnSpc>
                <a:spcPct val="150000"/>
              </a:lnSpc>
            </a:pPr>
            <a:endParaRPr lang="en-US" sz="3000" dirty="0"/>
          </a:p>
          <a:p>
            <a:pPr>
              <a:lnSpc>
                <a:spcPct val="150000"/>
              </a:lnSpc>
            </a:pPr>
            <a:r>
              <a:rPr lang="en-US" sz="3000" b="1" dirty="0">
                <a:solidFill>
                  <a:schemeClr val="bg1"/>
                </a:solidFill>
              </a:rPr>
              <a:t>Next question</a:t>
            </a:r>
          </a:p>
        </p:txBody>
      </p:sp>
    </p:spTree>
    <p:extLst>
      <p:ext uri="{BB962C8B-B14F-4D97-AF65-F5344CB8AC3E}">
        <p14:creationId xmlns:p14="http://schemas.microsoft.com/office/powerpoint/2010/main" val="1756648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17820" y="1807535"/>
            <a:ext cx="5636966" cy="3811588"/>
          </a:xfrm>
        </p:spPr>
        <p:txBody>
          <a:bodyPr>
            <a:noAutofit/>
          </a:bodyPr>
          <a:lstStyle/>
          <a:p>
            <a:pPr marL="342900" indent="-342900">
              <a:lnSpc>
                <a:spcPct val="20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 No way!</a:t>
            </a:r>
            <a:endParaRPr lang="en-US" sz="3200" dirty="0"/>
          </a:p>
          <a:p>
            <a:pPr marL="342900" indent="-342900">
              <a:lnSpc>
                <a:spcPct val="200000"/>
              </a:lnSpc>
              <a:buFont typeface="+mj-lt"/>
              <a:buAutoNum type="alphaUcPeriod"/>
            </a:pPr>
            <a:r>
              <a:rPr lang="en-US" sz="3200" dirty="0"/>
              <a:t> </a:t>
            </a:r>
            <a:r>
              <a:rPr lang="en-US" sz="3200" dirty="0">
                <a:hlinkClick r:id="rId4" action="ppaction://hlinksldjump">
                  <a:extLst>
                    <a:ext uri="{A12FA001-AC4F-418D-AE19-62706E023703}">
                      <ahyp:hlinkClr xmlns:ahyp="http://schemas.microsoft.com/office/drawing/2018/hyperlinkcolor" val="tx"/>
                    </a:ext>
                  </a:extLst>
                </a:hlinkClick>
              </a:rPr>
              <a:t>Yes, we have the coolest sharks In our waters!</a:t>
            </a:r>
            <a:endParaRPr lang="en-US" sz="3200"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754372"/>
          </a:xfrm>
        </p:spPr>
        <p:txBody>
          <a:bodyPr anchor="ctr"/>
          <a:lstStyle/>
          <a:p>
            <a:r>
              <a:rPr lang="en-US" dirty="0">
                <a:solidFill>
                  <a:schemeClr val="accent5">
                    <a:lumMod val="50000"/>
                  </a:schemeClr>
                </a:solidFill>
                <a:latin typeface="ITC Symbol Std Black" panose="020E0903030506020404" pitchFamily="34" charset="0"/>
              </a:rPr>
              <a:t>10. Are there sharks in Northern Ireland?</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8"/>
          <a:srcRect l="8949" t="19719" r="11089" b="28353"/>
          <a:stretch/>
        </p:blipFill>
        <p:spPr>
          <a:xfrm>
            <a:off x="9536724" y="368343"/>
            <a:ext cx="2023531" cy="892990"/>
          </a:xfrm>
          <a:prstGeom prst="rect">
            <a:avLst/>
          </a:prstGeom>
        </p:spPr>
      </p:pic>
      <p:pic>
        <p:nvPicPr>
          <p:cNvPr id="11" name="Picture 2" descr="Image result for thresher shark">
            <a:extLst>
              <a:ext uri="{FF2B5EF4-FFF2-40B4-BE49-F238E27FC236}">
                <a16:creationId xmlns:a16="http://schemas.microsoft.com/office/drawing/2014/main" id="{E9DF337C-C203-7744-A338-E0E7DFEBF8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5154" y="1707592"/>
            <a:ext cx="5562941" cy="3708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570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754372"/>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pic>
        <p:nvPicPr>
          <p:cNvPr id="11" name="Picture 2" descr="Image result for thresher shark">
            <a:extLst>
              <a:ext uri="{FF2B5EF4-FFF2-40B4-BE49-F238E27FC236}">
                <a16:creationId xmlns:a16="http://schemas.microsoft.com/office/drawing/2014/main" id="{E9DF337C-C203-7744-A338-E0E7DFEBF8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5154" y="1707592"/>
            <a:ext cx="5562941" cy="370862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029366A2-2420-FA45-9594-90B2BDBFD7F1}"/>
              </a:ext>
            </a:extLst>
          </p:cNvPr>
          <p:cNvSpPr/>
          <p:nvPr/>
        </p:nvSpPr>
        <p:spPr>
          <a:xfrm>
            <a:off x="881473" y="4061330"/>
            <a:ext cx="1861728"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909853" y="1732957"/>
            <a:ext cx="4555282" cy="3811588"/>
          </a:xfrm>
        </p:spPr>
        <p:txBody>
          <a:bodyPr>
            <a:noAutofit/>
          </a:bodyPr>
          <a:lstStyle/>
          <a:p>
            <a:pPr>
              <a:lnSpc>
                <a:spcPct val="200000"/>
              </a:lnSpc>
            </a:pPr>
            <a:r>
              <a:rPr lang="en-US" sz="3200" dirty="0"/>
              <a:t>Meet our local sharks in the next lesson!</a:t>
            </a:r>
          </a:p>
          <a:p>
            <a:pPr>
              <a:lnSpc>
                <a:spcPct val="200000"/>
              </a:lnSpc>
            </a:pPr>
            <a:r>
              <a:rPr lang="en-US" sz="3200" b="1" dirty="0">
                <a:solidFill>
                  <a:schemeClr val="bg1"/>
                </a:solidFill>
                <a:hlinkClick r:id="rId8" action="ppaction://hlinksldjump">
                  <a:extLst>
                    <a:ext uri="{A12FA001-AC4F-418D-AE19-62706E023703}">
                      <ahyp:hlinkClr xmlns:ahyp="http://schemas.microsoft.com/office/drawing/2018/hyperlinkcolor" val="tx"/>
                    </a:ext>
                  </a:extLst>
                </a:hlinkClick>
              </a:rPr>
              <a:t>End Quiz</a:t>
            </a:r>
            <a:endParaRPr lang="en-US" sz="3200" b="1" dirty="0">
              <a:solidFill>
                <a:schemeClr val="bg1"/>
              </a:solidFill>
            </a:endParaRPr>
          </a:p>
          <a:p>
            <a:pPr>
              <a:lnSpc>
                <a:spcPct val="200000"/>
              </a:lnSpc>
            </a:pPr>
            <a:endParaRPr lang="en-US" sz="3200" dirty="0"/>
          </a:p>
        </p:txBody>
      </p:sp>
    </p:spTree>
    <p:extLst>
      <p:ext uri="{BB962C8B-B14F-4D97-AF65-F5344CB8AC3E}">
        <p14:creationId xmlns:p14="http://schemas.microsoft.com/office/powerpoint/2010/main" val="2907356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754372"/>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pic>
        <p:nvPicPr>
          <p:cNvPr id="11" name="Picture 2" descr="Image result for thresher shark">
            <a:extLst>
              <a:ext uri="{FF2B5EF4-FFF2-40B4-BE49-F238E27FC236}">
                <a16:creationId xmlns:a16="http://schemas.microsoft.com/office/drawing/2014/main" id="{E9DF337C-C203-7744-A338-E0E7DFEBF8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5154" y="1707592"/>
            <a:ext cx="5562941" cy="370862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B3045E07-1E8A-B144-8C72-93489CE7C752}"/>
              </a:ext>
            </a:extLst>
          </p:cNvPr>
          <p:cNvSpPr/>
          <p:nvPr/>
        </p:nvSpPr>
        <p:spPr>
          <a:xfrm>
            <a:off x="881472" y="4061330"/>
            <a:ext cx="1882993"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952826" y="1707592"/>
            <a:ext cx="4512309" cy="3811588"/>
          </a:xfrm>
        </p:spPr>
        <p:txBody>
          <a:bodyPr>
            <a:noAutofit/>
          </a:bodyPr>
          <a:lstStyle/>
          <a:p>
            <a:pPr>
              <a:lnSpc>
                <a:spcPct val="200000"/>
              </a:lnSpc>
            </a:pPr>
            <a:r>
              <a:rPr lang="en-US" sz="3200" dirty="0"/>
              <a:t>Meet our local sharks in the next lesson!</a:t>
            </a:r>
          </a:p>
          <a:p>
            <a:pPr>
              <a:lnSpc>
                <a:spcPct val="200000"/>
              </a:lnSpc>
            </a:pPr>
            <a:r>
              <a:rPr lang="en-US" sz="3200" b="1" dirty="0">
                <a:solidFill>
                  <a:schemeClr val="bg1"/>
                </a:solidFill>
                <a:hlinkClick r:id="rId8" action="ppaction://hlinksldjump">
                  <a:extLst>
                    <a:ext uri="{A12FA001-AC4F-418D-AE19-62706E023703}">
                      <ahyp:hlinkClr xmlns:ahyp="http://schemas.microsoft.com/office/drawing/2018/hyperlinkcolor" val="tx"/>
                    </a:ext>
                  </a:extLst>
                </a:hlinkClick>
              </a:rPr>
              <a:t>End Quiz</a:t>
            </a:r>
            <a:endParaRPr lang="en-US" sz="3200" b="1" dirty="0">
              <a:solidFill>
                <a:schemeClr val="bg1"/>
              </a:solidFill>
            </a:endParaRPr>
          </a:p>
        </p:txBody>
      </p:sp>
    </p:spTree>
    <p:extLst>
      <p:ext uri="{BB962C8B-B14F-4D97-AF65-F5344CB8AC3E}">
        <p14:creationId xmlns:p14="http://schemas.microsoft.com/office/powerpoint/2010/main" val="1866181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765778" y="3937896"/>
            <a:ext cx="1745450"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454311"/>
            <a:ext cx="5813111" cy="2951417"/>
          </a:xfrm>
        </p:spPr>
        <p:txBody>
          <a:bodyPr>
            <a:noAutofit/>
          </a:bodyPr>
          <a:lstStyle/>
          <a:p>
            <a:pPr>
              <a:lnSpc>
                <a:spcPct val="150000"/>
              </a:lnSpc>
            </a:pPr>
            <a:r>
              <a:rPr lang="en-US" sz="3000" dirty="0"/>
              <a:t>Predators are animals that naturally prey on others. This is not a taxonomic classification.</a:t>
            </a:r>
          </a:p>
          <a:p>
            <a:pPr>
              <a:lnSpc>
                <a:spcPct val="20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3000" b="1" dirty="0">
              <a:solidFill>
                <a:schemeClr val="bg1"/>
              </a:solidFill>
            </a:endParaRPr>
          </a:p>
        </p:txBody>
      </p:sp>
      <p:pic>
        <p:nvPicPr>
          <p:cNvPr id="13" name="Picture 12">
            <a:extLst>
              <a:ext uri="{FF2B5EF4-FFF2-40B4-BE49-F238E27FC236}">
                <a16:creationId xmlns:a16="http://schemas.microsoft.com/office/drawing/2014/main" id="{47FD3EFD-93C3-AA42-8EBA-C3C81AD159F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55" r="2805"/>
          <a:stretch/>
        </p:blipFill>
        <p:spPr>
          <a:xfrm>
            <a:off x="6619475" y="1750122"/>
            <a:ext cx="4595397" cy="3429000"/>
          </a:xfrm>
          <a:prstGeom prst="rect">
            <a:avLst/>
          </a:prstGeom>
        </p:spPr>
      </p:pic>
    </p:spTree>
    <p:extLst>
      <p:ext uri="{BB962C8B-B14F-4D97-AF65-F5344CB8AC3E}">
        <p14:creationId xmlns:p14="http://schemas.microsoft.com/office/powerpoint/2010/main" val="604866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pool of water&#10;&#10;Description automatically generated">
            <a:extLst>
              <a:ext uri="{FF2B5EF4-FFF2-40B4-BE49-F238E27FC236}">
                <a16:creationId xmlns:a16="http://schemas.microsoft.com/office/drawing/2014/main" id="{E4F822CF-A7BC-0E49-815F-1C05A07E6F2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356325-6F6E-9146-B8E6-A79C1BC78025}"/>
              </a:ext>
            </a:extLst>
          </p:cNvPr>
          <p:cNvSpPr>
            <a:spLocks noGrp="1"/>
          </p:cNvSpPr>
          <p:nvPr>
            <p:ph type="ctrTitle"/>
          </p:nvPr>
        </p:nvSpPr>
        <p:spPr>
          <a:xfrm>
            <a:off x="469900" y="1568174"/>
            <a:ext cx="8178800" cy="1056078"/>
          </a:xfrm>
        </p:spPr>
        <p:txBody>
          <a:bodyPr anchor="ctr"/>
          <a:lstStyle/>
          <a:p>
            <a:pPr algn="l"/>
            <a:r>
              <a:rPr lang="en-US" dirty="0">
                <a:solidFill>
                  <a:schemeClr val="bg1"/>
                </a:solidFill>
                <a:latin typeface="ITC Symbol Std Black" panose="020E0903030506020404" pitchFamily="34" charset="0"/>
              </a:rPr>
              <a:t>WELL DONE!</a:t>
            </a:r>
          </a:p>
        </p:txBody>
      </p:sp>
      <p:sp>
        <p:nvSpPr>
          <p:cNvPr id="3" name="Subtitle 2">
            <a:extLst>
              <a:ext uri="{FF2B5EF4-FFF2-40B4-BE49-F238E27FC236}">
                <a16:creationId xmlns:a16="http://schemas.microsoft.com/office/drawing/2014/main" id="{C8485A93-0978-304F-A9DA-6BA862AE0BC9}"/>
              </a:ext>
            </a:extLst>
          </p:cNvPr>
          <p:cNvSpPr>
            <a:spLocks noGrp="1"/>
          </p:cNvSpPr>
          <p:nvPr>
            <p:ph type="subTitle" idx="1"/>
          </p:nvPr>
        </p:nvSpPr>
        <p:spPr>
          <a:xfrm>
            <a:off x="469900" y="2624252"/>
            <a:ext cx="7442200" cy="1056078"/>
          </a:xfrm>
        </p:spPr>
        <p:txBody>
          <a:bodyPr anchor="ctr">
            <a:normAutofit/>
          </a:bodyPr>
          <a:lstStyle/>
          <a:p>
            <a:pPr algn="l"/>
            <a:r>
              <a:rPr lang="en-US" sz="3200" dirty="0">
                <a:solidFill>
                  <a:schemeClr val="bg1"/>
                </a:solidFill>
              </a:rPr>
              <a:t>Shark Biology Quiz</a:t>
            </a:r>
          </a:p>
        </p:txBody>
      </p:sp>
      <p:pic>
        <p:nvPicPr>
          <p:cNvPr id="7" name="Picture 6" descr="A close up of a fish&#10;&#10;Description automatically generated">
            <a:extLst>
              <a:ext uri="{FF2B5EF4-FFF2-40B4-BE49-F238E27FC236}">
                <a16:creationId xmlns:a16="http://schemas.microsoft.com/office/drawing/2014/main" id="{62328ADD-82B3-6B44-BCDE-94ACF78410C1}"/>
              </a:ext>
            </a:extLst>
          </p:cNvPr>
          <p:cNvPicPr>
            <a:picLocks noChangeAspect="1"/>
          </p:cNvPicPr>
          <p:nvPr/>
        </p:nvPicPr>
        <p:blipFill>
          <a:blip r:embed="rId3"/>
          <a:stretch>
            <a:fillRect/>
          </a:stretch>
        </p:blipFill>
        <p:spPr>
          <a:xfrm rot="705430">
            <a:off x="4796035" y="2195896"/>
            <a:ext cx="6266933" cy="2968868"/>
          </a:xfrm>
          <a:prstGeom prst="rect">
            <a:avLst/>
          </a:prstGeom>
        </p:spPr>
      </p:pic>
      <p:pic>
        <p:nvPicPr>
          <p:cNvPr id="9" name="Picture 8" descr="A picture containing food, drawing&#10;&#10;Description automatically generated">
            <a:extLst>
              <a:ext uri="{FF2B5EF4-FFF2-40B4-BE49-F238E27FC236}">
                <a16:creationId xmlns:a16="http://schemas.microsoft.com/office/drawing/2014/main" id="{D98B6DB5-3386-9249-B487-EB9C83107FB7}"/>
              </a:ext>
            </a:extLst>
          </p:cNvPr>
          <p:cNvPicPr>
            <a:picLocks noChangeAspect="1"/>
          </p:cNvPicPr>
          <p:nvPr/>
        </p:nvPicPr>
        <p:blipFill rotWithShape="1">
          <a:blip r:embed="rId4"/>
          <a:srcRect l="28488" t="34747" r="29151" b="33083"/>
          <a:stretch/>
        </p:blipFill>
        <p:spPr>
          <a:xfrm>
            <a:off x="469900" y="190219"/>
            <a:ext cx="2859313" cy="1221395"/>
          </a:xfrm>
          <a:prstGeom prst="rect">
            <a:avLst/>
          </a:prstGeom>
        </p:spPr>
      </p:pic>
    </p:spTree>
    <p:extLst>
      <p:ext uri="{BB962C8B-B14F-4D97-AF65-F5344CB8AC3E}">
        <p14:creationId xmlns:p14="http://schemas.microsoft.com/office/powerpoint/2010/main" val="1298132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765778" y="3937896"/>
            <a:ext cx="1745450"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454311"/>
            <a:ext cx="5813111" cy="2951417"/>
          </a:xfrm>
        </p:spPr>
        <p:txBody>
          <a:bodyPr>
            <a:noAutofit/>
          </a:bodyPr>
          <a:lstStyle/>
          <a:p>
            <a:pPr>
              <a:lnSpc>
                <a:spcPct val="150000"/>
              </a:lnSpc>
            </a:pPr>
            <a:r>
              <a:rPr lang="en-US" sz="3000" dirty="0"/>
              <a:t>Bony fish are called </a:t>
            </a:r>
            <a:r>
              <a:rPr lang="en-US" sz="3000" dirty="0" err="1"/>
              <a:t>Teleosts</a:t>
            </a:r>
            <a:r>
              <a:rPr lang="en-US" sz="3000" dirty="0"/>
              <a:t>. This group includes fish like </a:t>
            </a:r>
            <a:r>
              <a:rPr lang="en-US" sz="3000" dirty="0" err="1"/>
              <a:t>mackeral</a:t>
            </a:r>
            <a:r>
              <a:rPr lang="en-US" sz="3000" dirty="0"/>
              <a:t>, herring, tuna and clown fish.</a:t>
            </a:r>
          </a:p>
          <a:p>
            <a:pPr>
              <a:lnSpc>
                <a:spcPct val="20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Try again</a:t>
            </a:r>
            <a:endParaRPr lang="en-US" sz="3000" b="1" dirty="0">
              <a:solidFill>
                <a:schemeClr val="bg1"/>
              </a:solidFill>
            </a:endParaRPr>
          </a:p>
        </p:txBody>
      </p:sp>
      <p:pic>
        <p:nvPicPr>
          <p:cNvPr id="13" name="Picture 12">
            <a:extLst>
              <a:ext uri="{FF2B5EF4-FFF2-40B4-BE49-F238E27FC236}">
                <a16:creationId xmlns:a16="http://schemas.microsoft.com/office/drawing/2014/main" id="{47FD3EFD-93C3-AA42-8EBA-C3C81AD159F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55" r="2805"/>
          <a:stretch/>
        </p:blipFill>
        <p:spPr>
          <a:xfrm>
            <a:off x="6619475" y="1750122"/>
            <a:ext cx="4595397" cy="3429000"/>
          </a:xfrm>
          <a:prstGeom prst="rect">
            <a:avLst/>
          </a:prstGeom>
        </p:spPr>
      </p:pic>
    </p:spTree>
    <p:extLst>
      <p:ext uri="{BB962C8B-B14F-4D97-AF65-F5344CB8AC3E}">
        <p14:creationId xmlns:p14="http://schemas.microsoft.com/office/powerpoint/2010/main" val="1383341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1054457" y="2926772"/>
            <a:ext cx="5431403" cy="1361631"/>
          </a:xfrm>
        </p:spPr>
        <p:txBody>
          <a:bodyPr>
            <a:normAutofit/>
          </a:bodyPr>
          <a:lstStyle/>
          <a:p>
            <a:pPr algn="ctr">
              <a:lnSpc>
                <a:spcPct val="200000"/>
              </a:lnSpc>
            </a:pPr>
            <a:r>
              <a:rPr lang="en-US" sz="3200" dirty="0">
                <a:hlinkClick r:id="rId3" action="ppaction://hlinksldjump">
                  <a:extLst>
                    <a:ext uri="{A12FA001-AC4F-418D-AE19-62706E023703}">
                      <ahyp:hlinkClr xmlns:ahyp="http://schemas.microsoft.com/office/drawing/2018/hyperlinkcolor" val="tx"/>
                    </a:ext>
                  </a:extLst>
                </a:hlinkClick>
              </a:rPr>
              <a:t>TRUE</a:t>
            </a:r>
            <a:r>
              <a:rPr lang="en-US" sz="3200" dirty="0"/>
              <a:t>		or	</a:t>
            </a:r>
            <a:r>
              <a:rPr lang="en-US" sz="3200" dirty="0">
                <a:hlinkClick r:id="rId4" action="ppaction://hlinksldjump">
                  <a:extLst>
                    <a:ext uri="{A12FA001-AC4F-418D-AE19-62706E023703}">
                      <ahyp:hlinkClr xmlns:ahyp="http://schemas.microsoft.com/office/drawing/2018/hyperlinkcolor" val="tx"/>
                    </a:ext>
                  </a:extLst>
                </a:hlinkClick>
              </a:rPr>
              <a:t>FALSE</a:t>
            </a:r>
            <a:r>
              <a:rPr lang="en-US" sz="3200" dirty="0"/>
              <a:t>	</a:t>
            </a:r>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631745" y="426917"/>
            <a:ext cx="8283131" cy="1600200"/>
          </a:xfrm>
        </p:spPr>
        <p:txBody>
          <a:bodyPr anchor="ctr">
            <a:noAutofit/>
          </a:bodyPr>
          <a:lstStyle/>
          <a:p>
            <a:r>
              <a:rPr lang="en-US" dirty="0">
                <a:solidFill>
                  <a:schemeClr val="accent5">
                    <a:lumMod val="50000"/>
                  </a:schemeClr>
                </a:solidFill>
                <a:latin typeface="ITC Symbol Std Black" panose="020E0903030506020404" pitchFamily="34" charset="0"/>
              </a:rPr>
              <a:t>2. The skeleton of a shark is made from a material called cartilage.</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8"/>
          <a:srcRect l="8949" t="19719" r="11089" b="28353"/>
          <a:stretch/>
        </p:blipFill>
        <p:spPr>
          <a:xfrm>
            <a:off x="9536724" y="368343"/>
            <a:ext cx="2023531" cy="892990"/>
          </a:xfrm>
          <a:prstGeom prst="rect">
            <a:avLst/>
          </a:prstGeom>
        </p:spPr>
      </p:pic>
      <p:pic>
        <p:nvPicPr>
          <p:cNvPr id="12" name="Shape 123" descr="14097451766_51b09fe87a_b.jpg">
            <a:extLst>
              <a:ext uri="{FF2B5EF4-FFF2-40B4-BE49-F238E27FC236}">
                <a16:creationId xmlns:a16="http://schemas.microsoft.com/office/drawing/2014/main" id="{D5DB8790-E516-C04F-9E77-0C77D6E3668D}"/>
              </a:ext>
            </a:extLst>
          </p:cNvPr>
          <p:cNvPicPr preferRelativeResize="0"/>
          <p:nvPr/>
        </p:nvPicPr>
        <p:blipFill rotWithShape="1">
          <a:blip r:embed="rId9">
            <a:alphaModFix/>
          </a:blip>
          <a:srcRect/>
          <a:stretch/>
        </p:blipFill>
        <p:spPr>
          <a:xfrm>
            <a:off x="6485860" y="1968638"/>
            <a:ext cx="4528878" cy="3595956"/>
          </a:xfrm>
          <a:prstGeom prst="rect">
            <a:avLst/>
          </a:prstGeom>
          <a:noFill/>
          <a:ln>
            <a:noFill/>
          </a:ln>
        </p:spPr>
      </p:pic>
    </p:spTree>
    <p:extLst>
      <p:ext uri="{BB962C8B-B14F-4D97-AF65-F5344CB8AC3E}">
        <p14:creationId xmlns:p14="http://schemas.microsoft.com/office/powerpoint/2010/main" val="114722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6364" y="4593265"/>
            <a:ext cx="246846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a:solidFill>
                  <a:schemeClr val="accent5">
                    <a:lumMod val="50000"/>
                  </a:schemeClr>
                </a:solidFill>
                <a:latin typeface="ITC Symbol Std Black" panose="020E0903030506020404" pitchFamily="34" charset="0"/>
              </a:rPr>
              <a:t>Yes! That’s correct.</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454311"/>
            <a:ext cx="7231851" cy="3811588"/>
          </a:xfrm>
        </p:spPr>
        <p:txBody>
          <a:bodyPr>
            <a:noAutofit/>
          </a:bodyPr>
          <a:lstStyle/>
          <a:p>
            <a:pPr>
              <a:lnSpc>
                <a:spcPct val="150000"/>
              </a:lnSpc>
            </a:pPr>
            <a:r>
              <a:rPr lang="en-US" sz="3000" dirty="0"/>
              <a:t>The skeleton of sharks, skates and rays is made of cartilage. This is a flexible material that enables them to make quick turns in the water. It is also lighter than bone.</a:t>
            </a:r>
          </a:p>
          <a:p>
            <a:pPr>
              <a:lnSpc>
                <a:spcPct val="20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3000" b="1" dirty="0">
              <a:solidFill>
                <a:schemeClr val="bg1"/>
              </a:solidFill>
            </a:endParaRPr>
          </a:p>
        </p:txBody>
      </p:sp>
      <p:pic>
        <p:nvPicPr>
          <p:cNvPr id="12" name="Shape 123" descr="14097451766_51b09fe87a_b.jpg">
            <a:extLst>
              <a:ext uri="{FF2B5EF4-FFF2-40B4-BE49-F238E27FC236}">
                <a16:creationId xmlns:a16="http://schemas.microsoft.com/office/drawing/2014/main" id="{5534C23C-01B1-D84A-B6F6-01AB5E874509}"/>
              </a:ext>
            </a:extLst>
          </p:cNvPr>
          <p:cNvPicPr preferRelativeResize="0"/>
          <p:nvPr/>
        </p:nvPicPr>
        <p:blipFill rotWithShape="1">
          <a:blip r:embed="rId8">
            <a:alphaModFix/>
          </a:blip>
          <a:srcRect/>
          <a:stretch/>
        </p:blipFill>
        <p:spPr>
          <a:xfrm>
            <a:off x="7936278" y="2084742"/>
            <a:ext cx="3449358" cy="2724718"/>
          </a:xfrm>
          <a:prstGeom prst="rect">
            <a:avLst/>
          </a:prstGeom>
          <a:noFill/>
          <a:ln>
            <a:noFill/>
          </a:ln>
        </p:spPr>
      </p:pic>
    </p:spTree>
    <p:extLst>
      <p:ext uri="{BB962C8B-B14F-4D97-AF65-F5344CB8AC3E}">
        <p14:creationId xmlns:p14="http://schemas.microsoft.com/office/powerpoint/2010/main" val="50080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07D6832-2789-594C-8D86-0C6E0A2F4CD1}"/>
              </a:ext>
            </a:extLst>
          </p:cNvPr>
          <p:cNvSpPr/>
          <p:nvPr/>
        </p:nvSpPr>
        <p:spPr>
          <a:xfrm>
            <a:off x="806364" y="4593265"/>
            <a:ext cx="2468464" cy="72301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806364" y="308344"/>
            <a:ext cx="8730360" cy="1600200"/>
          </a:xfrm>
        </p:spPr>
        <p:txBody>
          <a:bodyPr anchor="ctr"/>
          <a:lstStyle/>
          <a:p>
            <a:r>
              <a:rPr lang="en-US" dirty="0" err="1">
                <a:solidFill>
                  <a:schemeClr val="accent5">
                    <a:lumMod val="50000"/>
                  </a:schemeClr>
                </a:solidFill>
                <a:latin typeface="ITC Symbol Std Black" panose="020E0903030506020404" pitchFamily="34" charset="0"/>
              </a:rPr>
              <a:t>Opps</a:t>
            </a:r>
            <a:r>
              <a:rPr lang="en-US" dirty="0">
                <a:solidFill>
                  <a:schemeClr val="accent5">
                    <a:lumMod val="50000"/>
                  </a:schemeClr>
                </a:solidFill>
                <a:latin typeface="ITC Symbol Std Black" panose="020E0903030506020404" pitchFamily="34" charset="0"/>
              </a:rPr>
              <a:t>… that’s wrong</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6"/>
          <a:srcRect l="8949" t="19719" r="11089" b="28353"/>
          <a:stretch/>
        </p:blipFill>
        <p:spPr>
          <a:xfrm>
            <a:off x="9536724" y="368343"/>
            <a:ext cx="2023531" cy="892990"/>
          </a:xfrm>
          <a:prstGeom prst="rect">
            <a:avLst/>
          </a:prstGeom>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806364" y="1454311"/>
            <a:ext cx="7231851" cy="3811588"/>
          </a:xfrm>
        </p:spPr>
        <p:txBody>
          <a:bodyPr>
            <a:noAutofit/>
          </a:bodyPr>
          <a:lstStyle/>
          <a:p>
            <a:pPr>
              <a:lnSpc>
                <a:spcPct val="150000"/>
              </a:lnSpc>
            </a:pPr>
            <a:r>
              <a:rPr lang="en-US" sz="3000" dirty="0"/>
              <a:t>The skeleton of sharks, skates and rays is made of cartilage. This is a flexible material that enables them to make quick turns in the water. It is also lighter than bone.</a:t>
            </a:r>
          </a:p>
          <a:p>
            <a:pPr>
              <a:lnSpc>
                <a:spcPct val="200000"/>
              </a:lnSpc>
            </a:pPr>
            <a:r>
              <a:rPr lang="en-US" sz="3000" b="1" dirty="0">
                <a:solidFill>
                  <a:schemeClr val="bg1"/>
                </a:solidFill>
                <a:hlinkClick r:id="rId7" action="ppaction://hlinksldjump">
                  <a:extLst>
                    <a:ext uri="{A12FA001-AC4F-418D-AE19-62706E023703}">
                      <ahyp:hlinkClr xmlns:ahyp="http://schemas.microsoft.com/office/drawing/2018/hyperlinkcolor" val="tx"/>
                    </a:ext>
                  </a:extLst>
                </a:hlinkClick>
              </a:rPr>
              <a:t>Next question</a:t>
            </a:r>
            <a:endParaRPr lang="en-US" sz="3000" b="1" dirty="0">
              <a:solidFill>
                <a:schemeClr val="bg1"/>
              </a:solidFill>
            </a:endParaRPr>
          </a:p>
        </p:txBody>
      </p:sp>
      <p:pic>
        <p:nvPicPr>
          <p:cNvPr id="12" name="Shape 123" descr="14097451766_51b09fe87a_b.jpg">
            <a:extLst>
              <a:ext uri="{FF2B5EF4-FFF2-40B4-BE49-F238E27FC236}">
                <a16:creationId xmlns:a16="http://schemas.microsoft.com/office/drawing/2014/main" id="{5534C23C-01B1-D84A-B6F6-01AB5E874509}"/>
              </a:ext>
            </a:extLst>
          </p:cNvPr>
          <p:cNvPicPr preferRelativeResize="0"/>
          <p:nvPr/>
        </p:nvPicPr>
        <p:blipFill rotWithShape="1">
          <a:blip r:embed="rId8">
            <a:alphaModFix/>
          </a:blip>
          <a:srcRect/>
          <a:stretch/>
        </p:blipFill>
        <p:spPr>
          <a:xfrm>
            <a:off x="7936278" y="2084742"/>
            <a:ext cx="3449358" cy="2724718"/>
          </a:xfrm>
          <a:prstGeom prst="rect">
            <a:avLst/>
          </a:prstGeom>
          <a:noFill/>
          <a:ln>
            <a:noFill/>
          </a:ln>
        </p:spPr>
      </p:pic>
    </p:spTree>
    <p:extLst>
      <p:ext uri="{BB962C8B-B14F-4D97-AF65-F5344CB8AC3E}">
        <p14:creationId xmlns:p14="http://schemas.microsoft.com/office/powerpoint/2010/main" val="1189440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185442-A103-0F49-A0DB-3697A349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 y="0"/>
            <a:ext cx="1189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F51F32BB-5A67-7841-A42D-5E34BA5824B6}"/>
              </a:ext>
            </a:extLst>
          </p:cNvPr>
          <p:cNvSpPr>
            <a:spLocks noGrp="1"/>
          </p:cNvSpPr>
          <p:nvPr>
            <p:ph type="body" sz="half" idx="2"/>
          </p:nvPr>
        </p:nvSpPr>
        <p:spPr>
          <a:xfrm>
            <a:off x="755648" y="1848102"/>
            <a:ext cx="5585045" cy="3518967"/>
          </a:xfrm>
        </p:spPr>
        <p:txBody>
          <a:bodyPr>
            <a:noAutofit/>
          </a:bodyPr>
          <a:lstStyle/>
          <a:p>
            <a:pPr marL="514350" indent="-514350">
              <a:lnSpc>
                <a:spcPct val="200000"/>
              </a:lnSpc>
              <a:buFont typeface="+mj-lt"/>
              <a:buAutoNum type="alphaUcPeriod"/>
            </a:pPr>
            <a:r>
              <a:rPr lang="en-US" sz="3200" dirty="0">
                <a:hlinkClick r:id="rId3" action="ppaction://hlinksldjump">
                  <a:extLst>
                    <a:ext uri="{A12FA001-AC4F-418D-AE19-62706E023703}">
                      <ahyp:hlinkClr xmlns:ahyp="http://schemas.microsoft.com/office/drawing/2018/hyperlinkcolor" val="tx"/>
                    </a:ext>
                  </a:extLst>
                </a:hlinkClick>
              </a:rPr>
              <a:t>Fish scales</a:t>
            </a:r>
            <a:endParaRPr lang="en-US" sz="3200" dirty="0"/>
          </a:p>
          <a:p>
            <a:pPr marL="514350" indent="-514350">
              <a:lnSpc>
                <a:spcPct val="200000"/>
              </a:lnSpc>
              <a:buFont typeface="+mj-lt"/>
              <a:buAutoNum type="alphaUcPeriod"/>
            </a:pPr>
            <a:r>
              <a:rPr lang="en-US" sz="3200" dirty="0">
                <a:hlinkClick r:id="rId4" action="ppaction://hlinksldjump">
                  <a:extLst>
                    <a:ext uri="{A12FA001-AC4F-418D-AE19-62706E023703}">
                      <ahyp:hlinkClr xmlns:ahyp="http://schemas.microsoft.com/office/drawing/2018/hyperlinkcolor" val="tx"/>
                    </a:ext>
                  </a:extLst>
                </a:hlinkClick>
              </a:rPr>
              <a:t>Cartilage</a:t>
            </a:r>
            <a:endParaRPr lang="en-US" sz="3200" dirty="0"/>
          </a:p>
          <a:p>
            <a:pPr marL="514350" indent="-514350">
              <a:lnSpc>
                <a:spcPct val="200000"/>
              </a:lnSpc>
              <a:buFont typeface="+mj-lt"/>
              <a:buAutoNum type="alphaUcPeriod"/>
            </a:pPr>
            <a:r>
              <a:rPr lang="en-US" sz="3200" dirty="0">
                <a:hlinkClick r:id="rId5" action="ppaction://hlinksldjump">
                  <a:extLst>
                    <a:ext uri="{A12FA001-AC4F-418D-AE19-62706E023703}">
                      <ahyp:hlinkClr xmlns:ahyp="http://schemas.microsoft.com/office/drawing/2018/hyperlinkcolor" val="tx"/>
                    </a:ext>
                  </a:extLst>
                </a:hlinkClick>
              </a:rPr>
              <a:t>Denticles</a:t>
            </a:r>
            <a:endParaRPr lang="en-US" sz="3200" dirty="0"/>
          </a:p>
          <a:p>
            <a:pPr marL="514350" indent="-514350">
              <a:lnSpc>
                <a:spcPct val="200000"/>
              </a:lnSpc>
              <a:buFont typeface="+mj-lt"/>
              <a:buAutoNum type="alphaUcPeriod"/>
            </a:pPr>
            <a:endParaRPr lang="en-US" sz="3200" dirty="0"/>
          </a:p>
        </p:txBody>
      </p:sp>
      <p:sp>
        <p:nvSpPr>
          <p:cNvPr id="8" name="Title 1">
            <a:extLst>
              <a:ext uri="{FF2B5EF4-FFF2-40B4-BE49-F238E27FC236}">
                <a16:creationId xmlns:a16="http://schemas.microsoft.com/office/drawing/2014/main" id="{541A18D2-1149-D14E-95AA-5EDF0DA96D22}"/>
              </a:ext>
            </a:extLst>
          </p:cNvPr>
          <p:cNvSpPr>
            <a:spLocks noGrp="1"/>
          </p:cNvSpPr>
          <p:nvPr>
            <p:ph type="title"/>
          </p:nvPr>
        </p:nvSpPr>
        <p:spPr>
          <a:xfrm>
            <a:off x="631745" y="426917"/>
            <a:ext cx="8283131" cy="1600200"/>
          </a:xfrm>
        </p:spPr>
        <p:txBody>
          <a:bodyPr anchor="ctr">
            <a:noAutofit/>
          </a:bodyPr>
          <a:lstStyle/>
          <a:p>
            <a:r>
              <a:rPr lang="en-US" dirty="0">
                <a:solidFill>
                  <a:schemeClr val="accent5">
                    <a:lumMod val="50000"/>
                  </a:schemeClr>
                </a:solidFill>
                <a:latin typeface="ITC Symbol Std Black" panose="020E0903030506020404" pitchFamily="34" charset="0"/>
              </a:rPr>
              <a:t>3. What is the skin of sharks made up of?</a:t>
            </a:r>
          </a:p>
        </p:txBody>
      </p:sp>
      <p:grpSp>
        <p:nvGrpSpPr>
          <p:cNvPr id="14" name="Group 13">
            <a:extLst>
              <a:ext uri="{FF2B5EF4-FFF2-40B4-BE49-F238E27FC236}">
                <a16:creationId xmlns:a16="http://schemas.microsoft.com/office/drawing/2014/main" id="{72753CFD-5BBC-2842-A6CA-97BA655CA1E5}"/>
              </a:ext>
            </a:extLst>
          </p:cNvPr>
          <p:cNvGrpSpPr/>
          <p:nvPr/>
        </p:nvGrpSpPr>
        <p:grpSpPr>
          <a:xfrm>
            <a:off x="806364" y="6087714"/>
            <a:ext cx="8375776" cy="701176"/>
            <a:chOff x="783214" y="6135621"/>
            <a:chExt cx="8375776" cy="701176"/>
          </a:xfrm>
        </p:grpSpPr>
        <p:sp>
          <p:nvSpPr>
            <p:cNvPr id="15" name="TextBox 14">
              <a:extLst>
                <a:ext uri="{FF2B5EF4-FFF2-40B4-BE49-F238E27FC236}">
                  <a16:creationId xmlns:a16="http://schemas.microsoft.com/office/drawing/2014/main" id="{958F6BB4-D73B-9540-85BA-E99DE1D924FE}"/>
                </a:ext>
              </a:extLst>
            </p:cNvPr>
            <p:cNvSpPr txBox="1"/>
            <p:nvPr/>
          </p:nvSpPr>
          <p:spPr>
            <a:xfrm>
              <a:off x="783214" y="6187595"/>
              <a:ext cx="837577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www.seadeepni.org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seadeepni</a:t>
              </a:r>
              <a:endParaRPr lang="en-US" sz="2400" b="1" dirty="0">
                <a:solidFill>
                  <a:schemeClr val="bg1"/>
                </a:solidFill>
                <a:latin typeface="Calibri" panose="020F0502020204030204" pitchFamily="34" charset="0"/>
                <a:cs typeface="Calibri" panose="020F0502020204030204" pitchFamily="34" charset="0"/>
              </a:endParaRPr>
            </a:p>
          </p:txBody>
        </p:sp>
        <p:pic>
          <p:nvPicPr>
            <p:cNvPr id="16" name="Picture 15" descr="A close up of a sign&#10;&#10;Description automatically generated">
              <a:extLst>
                <a:ext uri="{FF2B5EF4-FFF2-40B4-BE49-F238E27FC236}">
                  <a16:creationId xmlns:a16="http://schemas.microsoft.com/office/drawing/2014/main" id="{A24E84F1-44C2-0F46-9785-57603649475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6" b="95359" l="5804" r="93750">
                          <a14:foregroundMark x1="17411" y1="13924" x2="17411" y2="13924"/>
                          <a14:foregroundMark x1="11607" y1="14768" x2="14286" y2="29536"/>
                          <a14:foregroundMark x1="34821" y1="3797" x2="34821" y2="3797"/>
                          <a14:foregroundMark x1="62500" y1="70464" x2="62500" y2="70464"/>
                          <a14:foregroundMark x1="45982" y1="67511" x2="73214" y2="59072"/>
                          <a14:foregroundMark x1="79018" y1="53165" x2="63839" y2="51477"/>
                          <a14:foregroundMark x1="63839" y1="51477" x2="43304" y2="59916"/>
                          <a14:foregroundMark x1="43304" y1="59916" x2="57589" y2="72996"/>
                          <a14:foregroundMark x1="57589" y1="72996" x2="74554" y2="64135"/>
                          <a14:foregroundMark x1="74554" y1="64135" x2="74107" y2="54430"/>
                          <a14:foregroundMark x1="50893" y1="21519" x2="35714" y2="18143"/>
                          <a14:foregroundMark x1="35714" y1="18143" x2="20982" y2="19831"/>
                          <a14:foregroundMark x1="20982" y1="19831" x2="17411" y2="35021"/>
                          <a14:foregroundMark x1="17411" y1="35021" x2="40179" y2="32911"/>
                          <a14:foregroundMark x1="40179" y1="32911" x2="44643" y2="28270"/>
                          <a14:foregroundMark x1="42857" y1="16878" x2="42857" y2="16878"/>
                          <a14:foregroundMark x1="45089" y1="14768" x2="45089" y2="14768"/>
                          <a14:foregroundMark x1="49554" y1="16034" x2="44196" y2="31646"/>
                          <a14:foregroundMark x1="44196" y1="31646" x2="41071" y2="35865"/>
                          <a14:foregroundMark x1="25893" y1="29536" x2="25893" y2="29536"/>
                          <a14:foregroundMark x1="24554" y1="26582" x2="24554" y2="26582"/>
                          <a14:foregroundMark x1="68304" y1="56540" x2="68304" y2="56540"/>
                          <a14:foregroundMark x1="66518" y1="58228" x2="66518" y2="58228"/>
                          <a14:foregroundMark x1="56250" y1="51899" x2="56250" y2="51899"/>
                          <a14:foregroundMark x1="58482" y1="50211" x2="68304" y2="51899"/>
                          <a14:foregroundMark x1="70089" y1="50211" x2="74107" y2="50211"/>
                          <a14:foregroundMark x1="74554" y1="51055" x2="75893" y2="52321"/>
                          <a14:foregroundMark x1="75893" y1="51899" x2="76786" y2="53165"/>
                          <a14:foregroundMark x1="76339" y1="59494" x2="76339" y2="61181"/>
                          <a14:foregroundMark x1="78571" y1="64979" x2="79018" y2="67089"/>
                          <a14:foregroundMark x1="78125" y1="69198" x2="76339" y2="73418"/>
                          <a14:foregroundMark x1="75446" y1="73840" x2="68304" y2="78481"/>
                          <a14:foregroundMark x1="54464" y1="75949" x2="54464" y2="75949"/>
                          <a14:foregroundMark x1="54464" y1="76793" x2="64286" y2="76371"/>
                          <a14:foregroundMark x1="91071" y1="75105" x2="91071" y2="75105"/>
                          <a14:foregroundMark x1="94196" y1="95359" x2="94196" y2="95359"/>
                          <a14:foregroundMark x1="66964" y1="56962" x2="66964" y2="56962"/>
                          <a14:foregroundMark x1="66964" y1="56962" x2="65625" y2="57384"/>
                          <a14:foregroundMark x1="64286" y1="56962" x2="64286" y2="56962"/>
                          <a14:foregroundMark x1="62054" y1="57806" x2="62054" y2="57806"/>
                          <a14:foregroundMark x1="5804" y1="43038" x2="5804" y2="43038"/>
                          <a14:foregroundMark x1="5804" y1="43038" x2="5804" y2="43038"/>
                        </a14:backgroundRemoval>
                      </a14:imgEffect>
                    </a14:imgLayer>
                  </a14:imgProps>
                </a:ext>
              </a:extLst>
            </a:blip>
            <a:srcRect t="2238"/>
            <a:stretch/>
          </p:blipFill>
          <p:spPr>
            <a:xfrm>
              <a:off x="3729221" y="6135621"/>
              <a:ext cx="677888" cy="70117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331527B9-5740-604D-83D5-35E96EF73DE6}"/>
              </a:ext>
            </a:extLst>
          </p:cNvPr>
          <p:cNvPicPr>
            <a:picLocks noChangeAspect="1"/>
          </p:cNvPicPr>
          <p:nvPr/>
        </p:nvPicPr>
        <p:blipFill rotWithShape="1">
          <a:blip r:embed="rId9"/>
          <a:srcRect l="8949" t="19719" r="11089" b="28353"/>
          <a:stretch/>
        </p:blipFill>
        <p:spPr>
          <a:xfrm>
            <a:off x="9536724" y="368343"/>
            <a:ext cx="2023531" cy="892990"/>
          </a:xfrm>
          <a:prstGeom prst="rect">
            <a:avLst/>
          </a:prstGeom>
        </p:spPr>
      </p:pic>
      <p:pic>
        <p:nvPicPr>
          <p:cNvPr id="10" name="Shape 131">
            <a:extLst>
              <a:ext uri="{FF2B5EF4-FFF2-40B4-BE49-F238E27FC236}">
                <a16:creationId xmlns:a16="http://schemas.microsoft.com/office/drawing/2014/main" id="{CF1A1A80-ABA0-EE42-8F01-E83509BF1277}"/>
              </a:ext>
            </a:extLst>
          </p:cNvPr>
          <p:cNvPicPr preferRelativeResize="0"/>
          <p:nvPr/>
        </p:nvPicPr>
        <p:blipFill rotWithShape="1">
          <a:blip r:embed="rId10">
            <a:alphaModFix/>
          </a:blip>
          <a:srcRect l="25256" t="8789" r="26426" b="16992"/>
          <a:stretch/>
        </p:blipFill>
        <p:spPr>
          <a:xfrm>
            <a:off x="6096000" y="1640358"/>
            <a:ext cx="4430259" cy="3817088"/>
          </a:xfrm>
          <a:prstGeom prst="rect">
            <a:avLst/>
          </a:prstGeom>
          <a:noFill/>
          <a:ln>
            <a:noFill/>
          </a:ln>
        </p:spPr>
      </p:pic>
    </p:spTree>
    <p:extLst>
      <p:ext uri="{BB962C8B-B14F-4D97-AF65-F5344CB8AC3E}">
        <p14:creationId xmlns:p14="http://schemas.microsoft.com/office/powerpoint/2010/main" val="1001610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1EA5E828D4924A91F46A770E515A55" ma:contentTypeVersion="12" ma:contentTypeDescription="Create a new document." ma:contentTypeScope="" ma:versionID="0c99ec96a0072634f77f3a88a592673a">
  <xsd:schema xmlns:xsd="http://www.w3.org/2001/XMLSchema" xmlns:xs="http://www.w3.org/2001/XMLSchema" xmlns:p="http://schemas.microsoft.com/office/2006/metadata/properties" xmlns:ns2="95d99d22-4f1d-459e-9bd8-4be73ad3b185" xmlns:ns3="482cf9ee-d088-413f-bd9d-d405251cccfd" targetNamespace="http://schemas.microsoft.com/office/2006/metadata/properties" ma:root="true" ma:fieldsID="62f9f1592bfa5479ef905f7ffe4a188c" ns2:_="" ns3:_="">
    <xsd:import namespace="95d99d22-4f1d-459e-9bd8-4be73ad3b185"/>
    <xsd:import namespace="482cf9ee-d088-413f-bd9d-d405251cccf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d99d22-4f1d-459e-9bd8-4be73ad3b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2cf9ee-d088-413f-bd9d-d405251cccf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88B10-8814-4DEA-9CCE-9A53997724D9}">
  <ds:schemaRefs>
    <ds:schemaRef ds:uri="http://schemas.microsoft.com/sharepoint/v3/contenttype/forms"/>
  </ds:schemaRefs>
</ds:datastoreItem>
</file>

<file path=customXml/itemProps2.xml><?xml version="1.0" encoding="utf-8"?>
<ds:datastoreItem xmlns:ds="http://schemas.openxmlformats.org/officeDocument/2006/customXml" ds:itemID="{E8BBCE9E-D391-44CE-A44B-48E5133DFDD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5BCB1D2-D574-468D-8C36-CC0C496A8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d99d22-4f1d-459e-9bd8-4be73ad3b185"/>
    <ds:schemaRef ds:uri="482cf9ee-d088-413f-bd9d-d405251ccc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220</TotalTime>
  <Words>1291</Words>
  <Application>Microsoft Office PowerPoint</Application>
  <PresentationFormat>Widescreen</PresentationFormat>
  <Paragraphs>171</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Shark Biology Quiz</vt:lpstr>
      <vt:lpstr>1. What is the scientific name for the group of animals, sharks, skates and rays? </vt:lpstr>
      <vt:lpstr>Yes! That’s correct.</vt:lpstr>
      <vt:lpstr>Opps… that’s wrong</vt:lpstr>
      <vt:lpstr>Opps… that’s wrong</vt:lpstr>
      <vt:lpstr>2. The skeleton of a shark is made from a material called cartilage.</vt:lpstr>
      <vt:lpstr>Yes! That’s correct.</vt:lpstr>
      <vt:lpstr>Opps… that’s wrong</vt:lpstr>
      <vt:lpstr>3. What is the skin of sharks made up of?</vt:lpstr>
      <vt:lpstr>Opps… that’s wrong</vt:lpstr>
      <vt:lpstr>Opps… that’s wrong</vt:lpstr>
      <vt:lpstr>Yes! That’s correct</vt:lpstr>
      <vt:lpstr>4. How do sharks control their buoyancy?</vt:lpstr>
      <vt:lpstr>Opps… that’s wrong</vt:lpstr>
      <vt:lpstr>Opps… that’s wrong</vt:lpstr>
      <vt:lpstr>Yes! That’s correct.</vt:lpstr>
      <vt:lpstr>5. Tapetum lucidum help sharks to see in low light conditions.</vt:lpstr>
      <vt:lpstr>Yes! That’s correct.</vt:lpstr>
      <vt:lpstr>Opps… That’s wrong</vt:lpstr>
      <vt:lpstr>6. What do sharks use to examine unfamiliar objects in the water?</vt:lpstr>
      <vt:lpstr>Opps… That’s wrong</vt:lpstr>
      <vt:lpstr>Opps… That’s wrong</vt:lpstr>
      <vt:lpstr>Opps… That’s wrong</vt:lpstr>
      <vt:lpstr>Yes! That’s correct.</vt:lpstr>
      <vt:lpstr>7. Which organ allows sharks and rays to breathe when lying on the seafloor?</vt:lpstr>
      <vt:lpstr>Opps… That’s wrong</vt:lpstr>
      <vt:lpstr>Opps… That’s wrong</vt:lpstr>
      <vt:lpstr>Yes! That’s correct.</vt:lpstr>
      <vt:lpstr>8. What does the Ampullae of Lorenzini do?</vt:lpstr>
      <vt:lpstr>Opps… That’s wrong - Sort of!</vt:lpstr>
      <vt:lpstr>Yes! That’s correct.</vt:lpstr>
      <vt:lpstr>9. Which of these is NOT a difference between skates and rays?</vt:lpstr>
      <vt:lpstr>Opps… that’s wrong</vt:lpstr>
      <vt:lpstr>Opps… that’s wrong</vt:lpstr>
      <vt:lpstr>Opps… that’s wrong</vt:lpstr>
      <vt:lpstr>Yes! That’s correct.</vt:lpstr>
      <vt:lpstr>10. Are there sharks in Northern Ireland?</vt:lpstr>
      <vt:lpstr>Yes! That’s correct</vt:lpstr>
      <vt:lpstr>Opps… That’s wrong</vt:lpstr>
      <vt:lpstr>WELL DONE!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Shark Biology Quiz</dc:title>
  <dc:creator>Heidi McIlvenny</dc:creator>
  <cp:lastModifiedBy>Heidi McIlvenny</cp:lastModifiedBy>
  <cp:revision>23</cp:revision>
  <dcterms:created xsi:type="dcterms:W3CDTF">2020-06-12T10:20:21Z</dcterms:created>
  <dcterms:modified xsi:type="dcterms:W3CDTF">2021-04-14T13:08:51Z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0x010100301EA5E828D4924A91F46A770E515A55</vt:lpwstr>
  </property>
</Properties>
</file>